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247A6B-490E-47B1-8B9C-293A92EA7E95}" type="datetimeFigureOut">
              <a:rPr lang="en-US" smtClean="0"/>
              <a:t>9/15/2014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672571-32C6-45D4-B987-E56DC424DB99}" type="slidenum">
              <a:rPr lang="en-US" smtClean="0"/>
              <a:t>‹#›</a:t>
            </a:fld>
            <a:endParaRPr lang="en-US"/>
          </a:p>
        </p:txBody>
      </p:sp>
    </p:spTree>
    <p:extLst>
      <p:ext uri="{BB962C8B-B14F-4D97-AF65-F5344CB8AC3E}">
        <p14:creationId xmlns:p14="http://schemas.microsoft.com/office/powerpoint/2010/main" val="23740491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2ECF13-DB88-4309-98D9-436058B6F37A}"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D80E0-B970-4AB2-B530-049A2AE2E4AA}" type="slidenum">
              <a:rPr lang="en-US" smtClean="0"/>
              <a:t>‹#›</a:t>
            </a:fld>
            <a:endParaRPr lang="en-US"/>
          </a:p>
        </p:txBody>
      </p:sp>
    </p:spTree>
    <p:extLst>
      <p:ext uri="{BB962C8B-B14F-4D97-AF65-F5344CB8AC3E}">
        <p14:creationId xmlns:p14="http://schemas.microsoft.com/office/powerpoint/2010/main" val="505384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ECF13-DB88-4309-98D9-436058B6F37A}"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D80E0-B970-4AB2-B530-049A2AE2E4AA}" type="slidenum">
              <a:rPr lang="en-US" smtClean="0"/>
              <a:t>‹#›</a:t>
            </a:fld>
            <a:endParaRPr lang="en-US"/>
          </a:p>
        </p:txBody>
      </p:sp>
    </p:spTree>
    <p:extLst>
      <p:ext uri="{BB962C8B-B14F-4D97-AF65-F5344CB8AC3E}">
        <p14:creationId xmlns:p14="http://schemas.microsoft.com/office/powerpoint/2010/main" val="117101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ECF13-DB88-4309-98D9-436058B6F37A}"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D80E0-B970-4AB2-B530-049A2AE2E4AA}" type="slidenum">
              <a:rPr lang="en-US" smtClean="0"/>
              <a:t>‹#›</a:t>
            </a:fld>
            <a:endParaRPr lang="en-US"/>
          </a:p>
        </p:txBody>
      </p:sp>
    </p:spTree>
    <p:extLst>
      <p:ext uri="{BB962C8B-B14F-4D97-AF65-F5344CB8AC3E}">
        <p14:creationId xmlns:p14="http://schemas.microsoft.com/office/powerpoint/2010/main" val="1496151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3A0948E3-3E21-4704-ADBF-3A1B4BA2DCA9}" type="slidenum">
              <a:rPr lang="en-US"/>
              <a:pPr/>
              <a:t>‹#›</a:t>
            </a:fld>
            <a:endParaRPr lang="en-US"/>
          </a:p>
        </p:txBody>
      </p:sp>
    </p:spTree>
    <p:extLst>
      <p:ext uri="{BB962C8B-B14F-4D97-AF65-F5344CB8AC3E}">
        <p14:creationId xmlns:p14="http://schemas.microsoft.com/office/powerpoint/2010/main" val="3719116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850626F-C03C-41A0-8268-C5C4E129BD71}" type="slidenum">
              <a:rPr lang="en-US"/>
              <a:pPr/>
              <a:t>‹#›</a:t>
            </a:fld>
            <a:endParaRPr lang="en-US"/>
          </a:p>
        </p:txBody>
      </p:sp>
    </p:spTree>
    <p:extLst>
      <p:ext uri="{BB962C8B-B14F-4D97-AF65-F5344CB8AC3E}">
        <p14:creationId xmlns:p14="http://schemas.microsoft.com/office/powerpoint/2010/main" val="1607735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DAE80B4-C9A4-4D31-A432-4848B7165C7F}" type="slidenum">
              <a:rPr lang="en-US"/>
              <a:pPr/>
              <a:t>‹#›</a:t>
            </a:fld>
            <a:endParaRPr lang="en-US"/>
          </a:p>
        </p:txBody>
      </p:sp>
    </p:spTree>
    <p:extLst>
      <p:ext uri="{BB962C8B-B14F-4D97-AF65-F5344CB8AC3E}">
        <p14:creationId xmlns:p14="http://schemas.microsoft.com/office/powerpoint/2010/main" val="3300715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635B4D2-4C00-497F-A704-8D544A477037}" type="slidenum">
              <a:rPr lang="en-US"/>
              <a:pPr/>
              <a:t>‹#›</a:t>
            </a:fld>
            <a:endParaRPr lang="en-US"/>
          </a:p>
        </p:txBody>
      </p:sp>
    </p:spTree>
    <p:extLst>
      <p:ext uri="{BB962C8B-B14F-4D97-AF65-F5344CB8AC3E}">
        <p14:creationId xmlns:p14="http://schemas.microsoft.com/office/powerpoint/2010/main" val="2639598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1B8E3148-8CAF-4DC4-A900-C9143E57969B}" type="slidenum">
              <a:rPr lang="en-US"/>
              <a:pPr/>
              <a:t>‹#›</a:t>
            </a:fld>
            <a:endParaRPr lang="en-US"/>
          </a:p>
        </p:txBody>
      </p:sp>
    </p:spTree>
    <p:extLst>
      <p:ext uri="{BB962C8B-B14F-4D97-AF65-F5344CB8AC3E}">
        <p14:creationId xmlns:p14="http://schemas.microsoft.com/office/powerpoint/2010/main" val="2216529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F52A272-49BC-42B5-A2E3-73AC0E612418}" type="slidenum">
              <a:rPr lang="en-US"/>
              <a:pPr/>
              <a:t>‹#›</a:t>
            </a:fld>
            <a:endParaRPr lang="en-US"/>
          </a:p>
        </p:txBody>
      </p:sp>
    </p:spTree>
    <p:extLst>
      <p:ext uri="{BB962C8B-B14F-4D97-AF65-F5344CB8AC3E}">
        <p14:creationId xmlns:p14="http://schemas.microsoft.com/office/powerpoint/2010/main" val="2191666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2ECF13-DB88-4309-98D9-436058B6F37A}"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D80E0-B970-4AB2-B530-049A2AE2E4AA}" type="slidenum">
              <a:rPr lang="en-US" smtClean="0"/>
              <a:t>‹#›</a:t>
            </a:fld>
            <a:endParaRPr lang="en-US"/>
          </a:p>
        </p:txBody>
      </p:sp>
    </p:spTree>
    <p:extLst>
      <p:ext uri="{BB962C8B-B14F-4D97-AF65-F5344CB8AC3E}">
        <p14:creationId xmlns:p14="http://schemas.microsoft.com/office/powerpoint/2010/main" val="150401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2ECF13-DB88-4309-98D9-436058B6F37A}" type="datetimeFigureOut">
              <a:rPr lang="en-US" smtClean="0"/>
              <a:t>9/15/2014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D80E0-B970-4AB2-B530-049A2AE2E4AA}" type="slidenum">
              <a:rPr lang="en-US" smtClean="0"/>
              <a:t>‹#›</a:t>
            </a:fld>
            <a:endParaRPr lang="en-US"/>
          </a:p>
        </p:txBody>
      </p:sp>
    </p:spTree>
    <p:extLst>
      <p:ext uri="{BB962C8B-B14F-4D97-AF65-F5344CB8AC3E}">
        <p14:creationId xmlns:p14="http://schemas.microsoft.com/office/powerpoint/2010/main" val="2179466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2ECF13-DB88-4309-98D9-436058B6F37A}"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D80E0-B970-4AB2-B530-049A2AE2E4AA}" type="slidenum">
              <a:rPr lang="en-US" smtClean="0"/>
              <a:t>‹#›</a:t>
            </a:fld>
            <a:endParaRPr lang="en-US"/>
          </a:p>
        </p:txBody>
      </p:sp>
    </p:spTree>
    <p:extLst>
      <p:ext uri="{BB962C8B-B14F-4D97-AF65-F5344CB8AC3E}">
        <p14:creationId xmlns:p14="http://schemas.microsoft.com/office/powerpoint/2010/main" val="2789219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2ECF13-DB88-4309-98D9-436058B6F37A}" type="datetimeFigureOut">
              <a:rPr lang="en-US" smtClean="0"/>
              <a:t>9/15/2014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D80E0-B970-4AB2-B530-049A2AE2E4AA}" type="slidenum">
              <a:rPr lang="en-US" smtClean="0"/>
              <a:t>‹#›</a:t>
            </a:fld>
            <a:endParaRPr lang="en-US"/>
          </a:p>
        </p:txBody>
      </p:sp>
    </p:spTree>
    <p:extLst>
      <p:ext uri="{BB962C8B-B14F-4D97-AF65-F5344CB8AC3E}">
        <p14:creationId xmlns:p14="http://schemas.microsoft.com/office/powerpoint/2010/main" val="2916565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2ECF13-DB88-4309-98D9-436058B6F37A}" type="datetimeFigureOut">
              <a:rPr lang="en-US" smtClean="0"/>
              <a:t>9/15/2014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D80E0-B970-4AB2-B530-049A2AE2E4AA}" type="slidenum">
              <a:rPr lang="en-US" smtClean="0"/>
              <a:t>‹#›</a:t>
            </a:fld>
            <a:endParaRPr lang="en-US"/>
          </a:p>
        </p:txBody>
      </p:sp>
    </p:spTree>
    <p:extLst>
      <p:ext uri="{BB962C8B-B14F-4D97-AF65-F5344CB8AC3E}">
        <p14:creationId xmlns:p14="http://schemas.microsoft.com/office/powerpoint/2010/main" val="3781629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ECF13-DB88-4309-98D9-436058B6F37A}" type="datetimeFigureOut">
              <a:rPr lang="en-US" smtClean="0"/>
              <a:t>9/15/2014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D80E0-B970-4AB2-B530-049A2AE2E4AA}" type="slidenum">
              <a:rPr lang="en-US" smtClean="0"/>
              <a:t>‹#›</a:t>
            </a:fld>
            <a:endParaRPr lang="en-US"/>
          </a:p>
        </p:txBody>
      </p:sp>
    </p:spTree>
    <p:extLst>
      <p:ext uri="{BB962C8B-B14F-4D97-AF65-F5344CB8AC3E}">
        <p14:creationId xmlns:p14="http://schemas.microsoft.com/office/powerpoint/2010/main" val="280136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ECF13-DB88-4309-98D9-436058B6F37A}"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D80E0-B970-4AB2-B530-049A2AE2E4AA}" type="slidenum">
              <a:rPr lang="en-US" smtClean="0"/>
              <a:t>‹#›</a:t>
            </a:fld>
            <a:endParaRPr lang="en-US"/>
          </a:p>
        </p:txBody>
      </p:sp>
    </p:spTree>
    <p:extLst>
      <p:ext uri="{BB962C8B-B14F-4D97-AF65-F5344CB8AC3E}">
        <p14:creationId xmlns:p14="http://schemas.microsoft.com/office/powerpoint/2010/main" val="391314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2ECF13-DB88-4309-98D9-436058B6F37A}" type="datetimeFigureOut">
              <a:rPr lang="en-US" smtClean="0"/>
              <a:t>9/15/2014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D80E0-B970-4AB2-B530-049A2AE2E4AA}" type="slidenum">
              <a:rPr lang="en-US" smtClean="0"/>
              <a:t>‹#›</a:t>
            </a:fld>
            <a:endParaRPr lang="en-US"/>
          </a:p>
        </p:txBody>
      </p:sp>
    </p:spTree>
    <p:extLst>
      <p:ext uri="{BB962C8B-B14F-4D97-AF65-F5344CB8AC3E}">
        <p14:creationId xmlns:p14="http://schemas.microsoft.com/office/powerpoint/2010/main" val="1128808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ECF13-DB88-4309-98D9-436058B6F37A}" type="datetimeFigureOut">
              <a:rPr lang="en-US" smtClean="0"/>
              <a:t>9/15/2014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D80E0-B970-4AB2-B530-049A2AE2E4AA}" type="slidenum">
              <a:rPr lang="en-US" smtClean="0"/>
              <a:t>‹#›</a:t>
            </a:fld>
            <a:endParaRPr lang="en-US"/>
          </a:p>
        </p:txBody>
      </p:sp>
    </p:spTree>
    <p:extLst>
      <p:ext uri="{BB962C8B-B14F-4D97-AF65-F5344CB8AC3E}">
        <p14:creationId xmlns:p14="http://schemas.microsoft.com/office/powerpoint/2010/main" val="3686120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jpeg"/><Relationship Id="rId2" Type="http://schemas.openxmlformats.org/officeDocument/2006/relationships/hyperlink" Target="http://lcweb2.loc.gov/cgi-bin/query/S?ammem/toddbib:@field(DOCID(p009))" TargetMode="External"/><Relationship Id="rId1" Type="http://schemas.openxmlformats.org/officeDocument/2006/relationships/slideLayout" Target="../slideLayouts/slideLayout13.xml"/><Relationship Id="rId6" Type="http://schemas.openxmlformats.org/officeDocument/2006/relationships/hyperlink" Target="http://images.google.com/imgres?imgurl=http://www.dkcellars.com/articlesETC/migrant.jpg&amp;imgrefurl=http://www.dkcellars.com/adair.htm&amp;h=316&amp;w=412&amp;sz=97&amp;tbnid=IOpF9veJMoMJ:&amp;tbnh=92&amp;tbnw=120&amp;hl=en&amp;start=19&amp;prev=/images?q=migrant+workers&amp;hl=en&amp;lr=&amp;rls=GGLD,GGLD:2004-13,GGLD:en" TargetMode="External"/><Relationship Id="rId5" Type="http://schemas.openxmlformats.org/officeDocument/2006/relationships/image" Target="../media/image36.jpeg"/><Relationship Id="rId4" Type="http://schemas.openxmlformats.org/officeDocument/2006/relationships/hyperlink" Target="http://images.google.com/imgres?imgurl=http://newdeal.feri.org/images/r80.gif&amp;imgrefurl=http://newdeal.feri.org/library/r80.htm&amp;h=490&amp;w=500&amp;sz=97&amp;tbnid=j8gy5tU3TccJ:&amp;tbnh=124&amp;tbnw=127&amp;hl=en&amp;start=2&amp;prev=/images?q=migrant+workers&amp;hl=en&amp;lr=&amp;rls=GGLD,GGLD:2004-13,GGLD:e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hyperlink" Target="http://images.google.com/imgres?imgurl=http://www.hiarmymuseumsoc.org/museum/graphics/helicopters_vietnam.jpg&amp;imgrefurl=http://www.hiarmymuseumsoc.org/museum/vietnam_war.html&amp;h=1387&amp;w=973&amp;sz=293&amp;tbnid=_Ny3UcNYQCcJ:&amp;tbnh=150&amp;tbnw=105&amp;hl=en&amp;start=53&amp;prev=/images?q=war+vietnam&amp;start=40&amp;hl=en&amp;lr=&amp;rls=GGLD,GGLD:2004-13,GGLD:en&amp;sa=N" TargetMode="External"/><Relationship Id="rId13"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1.jpeg"/><Relationship Id="rId12" Type="http://schemas.openxmlformats.org/officeDocument/2006/relationships/hyperlink" Target="http://images.google.com/imgres?imgurl=http://www.quanloi.org/NewsFlash%20Items/David%20M%20Shribman%20Column.jpg&amp;imgrefurl=http://www.quanloi.org/NewsFlash%20Items/Vietnam%20in%20the%20News.htm&amp;h=1000&amp;w=553&amp;sz=292&amp;tbnid=ktE_GkR6YCoJ:&amp;tbnh=148&amp;tbnw=82&amp;hl=en&amp;start=38&amp;prev=/images?q=vietnam+fighting&amp;start=20&amp;hl=en&amp;lr=&amp;rls=GGLD,GGLD:2004-13,GGLD:en&amp;sa=N" TargetMode="External"/><Relationship Id="rId17" Type="http://schemas.openxmlformats.org/officeDocument/2006/relationships/image" Target="../media/image46.jpeg"/><Relationship Id="rId2" Type="http://schemas.openxmlformats.org/officeDocument/2006/relationships/hyperlink" Target="http://images.google.com/imgres?imgurl=http://www.culture-of-peace.info/ppa/muste-big.jpg&amp;imgrefurl=http://www.culture-of-peace.info/ppa/chapter5-13.html&amp;h=620&amp;w=799&amp;sz=104&amp;tbnid=AtXETgF8Be4J:&amp;tbnh=110&amp;tbnw=142&amp;hl=en&amp;start=5&amp;prev=/images?q=anti+war+vietnam&amp;hl=en&amp;lr=&amp;rls=GGLD,GGLD:2004-13,GGLD:en" TargetMode="External"/><Relationship Id="rId16" Type="http://schemas.openxmlformats.org/officeDocument/2006/relationships/hyperlink" Target="http://images.google.com/imgres?imgurl=http://www.english.uiuc.edu/maps/vietnam/vietphotos/05.jpg.JPG&amp;imgrefurl=http://www.english.uiuc.edu/maps/vietnam/photoessay.htm&amp;h=325&amp;w=253&amp;sz=23&amp;tbnid=Hjtr0xRyWFEJ:&amp;tbnh=113&amp;tbnw=88&amp;hl=en&amp;start=39&amp;prev=/images?q=vietnam+soldier&amp;start=20&amp;hl=en&amp;lr=&amp;rls=GGLD,GGLD:2004-13,GGLD:en&amp;sa=N" TargetMode="External"/><Relationship Id="rId1" Type="http://schemas.openxmlformats.org/officeDocument/2006/relationships/slideLayout" Target="../slideLayouts/slideLayout2.xml"/><Relationship Id="rId6" Type="http://schemas.openxmlformats.org/officeDocument/2006/relationships/hyperlink" Target="http://images.google.com/imgres?imgurl=http://www.doublestandards.org/kimphuc.jpg&amp;imgrefurl=http://www.doublestandards.org/kimphuc.html&amp;h=354&amp;w=468&amp;sz=32&amp;tbnid=DYA3AwCuVe0J:&amp;tbnh=94&amp;tbnw=124&amp;hl=en&amp;start=10&amp;prev=/images?q=war+vietnam&amp;hl=en&amp;lr=&amp;rls=GGLD,GGLD:2004-13,GGLD:en" TargetMode="External"/><Relationship Id="rId11" Type="http://schemas.openxmlformats.org/officeDocument/2006/relationships/image" Target="../media/image43.jpeg"/><Relationship Id="rId5" Type="http://schemas.openxmlformats.org/officeDocument/2006/relationships/image" Target="../media/image40.jpeg"/><Relationship Id="rId15" Type="http://schemas.openxmlformats.org/officeDocument/2006/relationships/image" Target="../media/image45.jpeg"/><Relationship Id="rId10" Type="http://schemas.openxmlformats.org/officeDocument/2006/relationships/hyperlink" Target="http://images.google.com/imgres?imgurl=http://history.searchbeat.com/vietnamwar/1962training.gif&amp;imgrefurl=http://history.searchbeat.com/vietnamwar/vietnam1962.htm&amp;h=200&amp;w=200&amp;sz=37&amp;tbnid=S86u6XiXU7EJ:&amp;tbnh=99&amp;tbnw=99&amp;hl=en&amp;start=15&amp;prev=/images?q=war+vietnam+jungle&amp;hl=en&amp;lr=&amp;rls=GGLD,GGLD:2004-13,GGLD:en" TargetMode="External"/><Relationship Id="rId4" Type="http://schemas.openxmlformats.org/officeDocument/2006/relationships/hyperlink" Target="http://images.google.com/imgres?imgurl=http://www.aviation-art.net/chinook.jpg&amp;imgrefurl=http://www.aviation-art.net/gallery_three.htm&amp;h=427&amp;w=594&amp;sz=60&amp;tbnid=319gHgVG1WYJ:&amp;tbnh=95&amp;tbnw=132&amp;hl=en&amp;start=6&amp;prev=/images?q=war+vietnam&amp;hl=en&amp;lr=&amp;rls=GGLD,GGLD:2004-13,GGLD:en" TargetMode="External"/><Relationship Id="rId9" Type="http://schemas.openxmlformats.org/officeDocument/2006/relationships/image" Target="../media/image42.jpeg"/><Relationship Id="rId14" Type="http://schemas.openxmlformats.org/officeDocument/2006/relationships/hyperlink" Target="http://images.google.com/imgres?imgurl=http://www.army.mil/cmh-pg/books/Vietnam/7-ff/p118.jpg&amp;imgrefurl=http://www.army.mil/cmh-pg/books/Vietnam/7-ff/FrontMatter.htm&amp;h=1396&amp;w=1128&amp;sz=264&amp;tbnid=49iNjA_a1ZkJ:&amp;tbnh=150&amp;tbnw=121&amp;hl=en&amp;start=8&amp;prev=/images?q=vietnam+soldier&amp;hl=en&amp;lr=&amp;rls=GGLD,GGLD:2004-13,GGLD: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images.google.com/imgres?imgurl=http://www.hhjm.com/rally/FortsTrailVideo/tombstone.jpg&amp;imgrefurl=http://www.hhjm.com/rally/FortsTrailVideo/&amp;h=234&amp;w=187&amp;sz=15&amp;tbnid=zcepVDJrNjIJ:&amp;tbnh=104&amp;tbnw=83&amp;hl=en&amp;start=4&amp;prev=/images?q=tombstone&amp;hl=en&amp;l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hyperlink" Target="http://images.google.com/imgres?imgurl=http://www.baum.com.au/Dr_J_Baum/archiv_foto/small/7/7258-Harvesting_wheat._Foto_Austr._Nat._Travel._Ass.,_Au....jpg&amp;imgrefurl=http://www.baum.com.au/Dr_J_Baum/archiv_foto/karty/Polni_hospodarstvi.html&amp;h=730&amp;w=1000&amp;sz=135&amp;tbnid=wSStIo6B31kJ:&amp;tbnh=108&amp;tbnw=148&amp;hl=en&amp;start=46&amp;prev=/images?q=harvesting+wheat&amp;start=40&amp;hl=en&amp;lr=&amp;rls=GGLD,GGLD:2004-13,GGLD:en&amp;sa=N" TargetMode="External"/><Relationship Id="rId3" Type="http://schemas.openxmlformats.org/officeDocument/2006/relationships/image" Target="../media/image52.jpeg"/><Relationship Id="rId7" Type="http://schemas.openxmlformats.org/officeDocument/2006/relationships/image" Target="../media/image54.jpeg"/><Relationship Id="rId2" Type="http://schemas.openxmlformats.org/officeDocument/2006/relationships/hyperlink" Target="http://images.google.com/imgres?imgurl=http://www.lib.niu.edu/ipo/ii9508101a.jpg&amp;imgrefurl=http://www.lib.niu.edu/ipo/ii950810.html&amp;h=419&amp;w=600&amp;sz=63&amp;tbnid=qEFZW7EraQsJ:&amp;tbnh=92&amp;tbnw=132&amp;hl=en&amp;start=42&amp;prev=/images?q=migrant+workers&amp;start=40&amp;hl=en&amp;lr=&amp;rls=GGLD,GGLD:2004-13,GGLD:en&amp;sa=N" TargetMode="External"/><Relationship Id="rId1" Type="http://schemas.openxmlformats.org/officeDocument/2006/relationships/slideLayout" Target="../slideLayouts/slideLayout13.xml"/><Relationship Id="rId6" Type="http://schemas.openxmlformats.org/officeDocument/2006/relationships/hyperlink" Target="http://images.google.com/imgres?imgurl=http://www.mt.net/~reo/migrant.jpg&amp;imgrefurl=http://www.mt.net/~reo/sharon4.htm&amp;h=961&amp;w=1221&amp;sz=199&amp;tbnid=WtSMz70rSPkJ:&amp;tbnh=118&amp;tbnw=150&amp;hl=en&amp;start=66&amp;prev=/images?q=migrant+workers&amp;start=60&amp;hl=en&amp;lr=&amp;rls=GGLD,GGLD:2004-13,GGLD:en&amp;sa=N" TargetMode="External"/><Relationship Id="rId11" Type="http://schemas.openxmlformats.org/officeDocument/2006/relationships/image" Target="../media/image56.jpeg"/><Relationship Id="rId5" Type="http://schemas.openxmlformats.org/officeDocument/2006/relationships/image" Target="../media/image53.jpeg"/><Relationship Id="rId10" Type="http://schemas.openxmlformats.org/officeDocument/2006/relationships/hyperlink" Target="http://images.google.com/imgres?imgurl=http://pbi-ibp.nrc-cnrc.gc.ca/en/bulletin/2004issue2/images/page5_02.jpg&amp;imgrefurl=http://pbi-ibp.nrc-cnrc.gc.ca/en/bulletin/2004issue2/page5.htm&amp;h=160&amp;w=241&amp;sz=20&amp;tbnid=zZZHK14la5MJ:&amp;tbnh=69&amp;tbnw=104&amp;hl=en&amp;start=153&amp;prev=/images?q=harvesting+wheat&amp;start=140&amp;hl=en&amp;lr=&amp;rls=GGLD,GGLD:2004-13,GGLD:en&amp;sa=N" TargetMode="External"/><Relationship Id="rId4" Type="http://schemas.openxmlformats.org/officeDocument/2006/relationships/hyperlink" Target="http://images.google.com/imgres?imgurl=http://www.slvdweller.com/archives/LaJaraWorkers.jpg&amp;imgrefurl=http://www.slvdweller.com/archives/cat_slv_historic_photos.html&amp;h=217&amp;w=350&amp;sz=15&amp;tbnid=8AJ03qzdyuIJ:&amp;tbnh=71&amp;tbnw=115&amp;hl=en&amp;start=52&amp;prev=/images?q=migrant+workers&amp;start=40&amp;hl=en&amp;lr=&amp;rls=GGLD,GGLD:2004-13,GGLD:en&amp;sa=N" TargetMode="External"/><Relationship Id="rId9" Type="http://schemas.openxmlformats.org/officeDocument/2006/relationships/image" Target="../media/image55.jpe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59.jpeg"/><Relationship Id="rId2" Type="http://schemas.openxmlformats.org/officeDocument/2006/relationships/hyperlink" Target="http://images.google.com/imgres?imgurl=http://eclectic.ss.uci.edu/~drwhite/turks/ulla13.jpg&amp;imgrefurl=http://eclectic.ss.uci.edu/~drwhite/turks/&amp;h=473&amp;w=654&amp;sz=27&amp;tbnid=l_8i1ByUEWMJ:&amp;tbnh=98&amp;tbnw=136&amp;hl=en&amp;start=92&amp;prev=/images?q=harvesting+wheat&amp;start=80&amp;hl=en&amp;lr=&amp;rls=GGLD,GGLD:2004-13,GGLD:en&amp;sa=N" TargetMode="External"/><Relationship Id="rId1" Type="http://schemas.openxmlformats.org/officeDocument/2006/relationships/slideLayout" Target="../slideLayouts/slideLayout16.xml"/><Relationship Id="rId6" Type="http://schemas.openxmlformats.org/officeDocument/2006/relationships/hyperlink" Target="http://images.google.com/imgres?imgurl=http://www.campsilos.org/mod2/images/9_haypeople.jpg&amp;imgrefurl=http://www.campsilos.org/mod2/teachers/r1_part5.shtml&amp;h=217&amp;w=334&amp;sz=19&amp;tbnid=HMm3tPbYIaEJ:&amp;tbnh=74&amp;tbnw=114&amp;hl=en&amp;start=152&amp;prev=/images?q=harvesting+wheat&amp;start=140&amp;hl=en&amp;lr=&amp;rls=GGLD,GGLD:2004-13,GGLD:en&amp;sa=N" TargetMode="External"/><Relationship Id="rId5" Type="http://schemas.openxmlformats.org/officeDocument/2006/relationships/image" Target="../media/image58.jpeg"/><Relationship Id="rId4" Type="http://schemas.openxmlformats.org/officeDocument/2006/relationships/hyperlink" Target="http://images.google.com/imgres?imgurl=http://www.hort.purdue.edu/newcrop/history/lecture32/h_11.jpg&amp;imgrefurl=http://www.hort.purdue.edu/newcrop/history/lecture32/h_11.html&amp;h=383&amp;w=600&amp;sz=111&amp;tbnid=9qsnO47CXpYJ:&amp;tbnh=84&amp;tbnw=132&amp;hl=en&amp;start=133&amp;prev=/images?q=harvesting+wheat&amp;start=120&amp;hl=en&amp;lr=&amp;rls=GGLD,GGLD:2004-13,GGLD:en&amp;sa=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images.google.com/imgres?imgurl=http://www.webspawner.com/users/morparmtn/american%20dream.jpg&amp;imgrefurl=http://www.webspawner.com/users/morparmtn/&amp;h=185&amp;w=325&amp;sz=11&amp;tbnid=ouxYXowGJe4J:&amp;tbnh=64&amp;tbnw=112&amp;hl=en&amp;start=1&amp;prev=/images?q=american+dream&amp;hl=en&amp;l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images.google.com/imgres?imgurl=http://www.pbs.org/wgbh/amex/missamerica/gallery/images/08.jpg&amp;imgrefurl=http://www.pbs.org/wgbh/amex/missamerica/gallery/gal_missamerica_08.html&amp;h=280&amp;w=365&amp;sz=33&amp;tbnid=LgU-ScEwRvoJ:&amp;tbnh=90&amp;tbnw=117&amp;hl=en&amp;start=37&amp;prev=/images?q=1940s+america&amp;start=20&amp;hl=en&amp;lr=&amp;sa=N" TargetMode="External"/><Relationship Id="rId13"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2.jpeg"/><Relationship Id="rId12" Type="http://schemas.openxmlformats.org/officeDocument/2006/relationships/hyperlink" Target="http://images.google.com/imgres?imgurl=http://reality.sgiweb.org/mattm/balihai/images/1930s.jpg&amp;imgrefurl=http://reality.sgiweb.org/mattm/balihai/archives/2004_10.html&amp;h=216&amp;w=328&amp;sz=73&amp;tbnid=XvvgsYBgVUwJ:&amp;tbnh=75&amp;tbnw=114&amp;hl=en&amp;start=6&amp;prev=/images?q=1930s+america&amp;hl=en&amp;lr=" TargetMode="External"/><Relationship Id="rId2" Type="http://schemas.openxmlformats.org/officeDocument/2006/relationships/hyperlink" Target="http://images.google.com/imgres?imgurl=http://www.webspawner.com/users/morparmtn/american%20dream.jpg&amp;imgrefurl=http://www.webspawner.com/users/morparmtn/&amp;h=185&amp;w=325&amp;sz=11&amp;tbnid=ouxYXowGJe4J:&amp;tbnh=64&amp;tbnw=112&amp;hl=en&amp;start=1&amp;prev=/images?q=american+dream&amp;hl=en&amp;lr=" TargetMode="External"/><Relationship Id="rId1" Type="http://schemas.openxmlformats.org/officeDocument/2006/relationships/slideLayout" Target="../slideLayouts/slideLayout2.xml"/><Relationship Id="rId6" Type="http://schemas.openxmlformats.org/officeDocument/2006/relationships/hyperlink" Target="http://images.google.com/imgres?imgurl=http://www.library.miami.edu/umhistory/large_images/LG0033.jpg&amp;imgrefurl=http://www.library.miami.edu/umhistory/1940.html&amp;h=424&amp;w=600&amp;sz=64&amp;tbnid=pebKBo7hKTkJ:&amp;tbnh=93&amp;tbnw=132&amp;hl=en&amp;start=26&amp;prev=/images?q=1940s+america&amp;start=20&amp;hl=en&amp;lr=&amp;sa=N" TargetMode="External"/><Relationship Id="rId11" Type="http://schemas.openxmlformats.org/officeDocument/2006/relationships/image" Target="../media/image64.jpeg"/><Relationship Id="rId5" Type="http://schemas.openxmlformats.org/officeDocument/2006/relationships/image" Target="../media/image61.jpeg"/><Relationship Id="rId15" Type="http://schemas.openxmlformats.org/officeDocument/2006/relationships/image" Target="../media/image66.jpeg"/><Relationship Id="rId10" Type="http://schemas.openxmlformats.org/officeDocument/2006/relationships/hyperlink" Target="http://images.google.com/imgres?imgurl=http://dyk.homestead.com/files/REAL432.jpg&amp;imgrefurl=http://dyk.homestead.com/DDN4C.html&amp;h=205&amp;w=271&amp;sz=11&amp;tbnid=6ysRYXDeV1cJ:&amp;tbnh=81&amp;tbnw=107&amp;hl=en&amp;start=90&amp;prev=/images?q=1940s+america&amp;start=80&amp;hl=en&amp;lr=&amp;sa=N" TargetMode="External"/><Relationship Id="rId4" Type="http://schemas.openxmlformats.org/officeDocument/2006/relationships/hyperlink" Target="http://images.google.com/imgres?imgurl=http://www.northropcamp.org/images/1940/car40.jpeg&amp;imgrefurl=http://www.northropcamp.org/years/1940.html&amp;h=267&amp;w=240&amp;sz=22&amp;tbnid=tlQ5QLabHG8J:&amp;tbnh=108&amp;tbnw=97&amp;hl=en&amp;start=13&amp;prev=/images?q=1940+car&amp;hl=en&amp;lr=" TargetMode="External"/><Relationship Id="rId9" Type="http://schemas.openxmlformats.org/officeDocument/2006/relationships/image" Target="../media/image63.jpeg"/><Relationship Id="rId14" Type="http://schemas.openxmlformats.org/officeDocument/2006/relationships/hyperlink" Target="http://images.google.com/imgres?imgurl=http://www.murphsplace.com/lombard/images/rand.jpg&amp;imgrefurl=http://www.murphsplace.com/lombard/thirties.html&amp;h=207&amp;w=179&amp;sz=12&amp;tbnid=xup_GvHFq1AJ:&amp;tbnh=99&amp;tbnw=86&amp;hl=en&amp;start=12&amp;prev=/images?q=1930s+america&amp;hl=en&amp;lr="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hyperlink" Target="http://images.google.com/imgres?imgurl=http://www.bergen.org/AAST/Projects/depression/images/soup.jpg&amp;imgrefurl=http://www.bergen.org/AAST/Projects/depression/problems.html&amp;h=232&amp;w=323&amp;sz=24&amp;tbnid=5jWVST3qKMQJ:&amp;tbnh=81&amp;tbnw=113&amp;hl=en&amp;start=3&amp;prev=/images?q=great+depression+&amp;hl=en&amp;lr=" TargetMode="External"/><Relationship Id="rId7" Type="http://schemas.openxmlformats.org/officeDocument/2006/relationships/hyperlink" Target="http://images.google.com/imgres?imgurl=http://www.english.uiuc.edu/maps/depression/images/sm_train.jpg&amp;imgrefurl=http://www.english.uiuc.edu/maps/depression/depression.htm&amp;h=295&amp;w=300&amp;sz=69&amp;tbnid=GgMBh0rZV_UJ:&amp;tbnh=109&amp;tbnw=111&amp;hl=en&amp;start=13&amp;prev=/images?q=great+depression+&amp;hl=en&amp;lr=" TargetMode="External"/><Relationship Id="rId2" Type="http://schemas.openxmlformats.org/officeDocument/2006/relationships/image" Target="../media/image67.jpeg"/><Relationship Id="rId1" Type="http://schemas.openxmlformats.org/officeDocument/2006/relationships/slideLayout" Target="../slideLayouts/slideLayout17.xml"/><Relationship Id="rId6" Type="http://schemas.openxmlformats.org/officeDocument/2006/relationships/image" Target="../media/image69.jpeg"/><Relationship Id="rId5" Type="http://schemas.openxmlformats.org/officeDocument/2006/relationships/hyperlink" Target="http://images.google.com/imgres?imgurl=http://www.nps.gov/elro/images/fdrl_hooverville.jpg&amp;imgrefurl=http://www.nps.gov/elro/glossary/great-depression.htm&amp;h=200&amp;w=277&amp;sz=7&amp;tbnid=YCeHrZ6nbdgJ:&amp;tbnh=78&amp;tbnw=108&amp;hl=en&amp;start=9&amp;prev=/images?q=great+depression+&amp;hl=en&amp;lr=" TargetMode="External"/><Relationship Id="rId10" Type="http://schemas.openxmlformats.org/officeDocument/2006/relationships/image" Target="../media/image71.jpeg"/><Relationship Id="rId4" Type="http://schemas.openxmlformats.org/officeDocument/2006/relationships/image" Target="../media/image68.jpeg"/><Relationship Id="rId9" Type="http://schemas.openxmlformats.org/officeDocument/2006/relationships/hyperlink" Target="http://images.google.com/imgres?imgurl=http://www.oah.org/pubs/magazine/greatdepression/img/christmas.jpg&amp;imgrefurl=http://www.oah.org/pubs/magazine/greatdepression/stevens-fogel-photos.html&amp;h=556&amp;w=855&amp;sz=159&amp;tbnid=6IyhCD1qy7YJ:&amp;tbnh=93&amp;tbnw=143&amp;hl=en&amp;start=19&amp;prev=/images?q=great+depression+&amp;hl=en&amp;lr="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images.google.com/imgres?imgurl=http://www.todayinliterature.com/assets/photos/s/john-steinbeck-200x315.jpg&amp;imgrefurl=http://www.todayinliterature.com/stories.asp?Event_Date=11/24/1947&amp;h=315&amp;w=200&amp;sz=11&amp;tbnid=QFItAtu5XDEJ:&amp;tbnh=112&amp;tbnw=71&amp;hl=en&amp;start=14&amp;prev=/images?q=steinbeck,+john&amp;hl=en&amp;lr=&amp;rls=GGLD,GGLD:2004-13,GGLD:en&amp;sa=N"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hyperlink" Target="http://www.dorothea-lange.org/gallary_fields/template_expanded%20gallary_looking.htm" TargetMode="External"/><Relationship Id="rId13" Type="http://schemas.openxmlformats.org/officeDocument/2006/relationships/image" Target="../media/image13.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hyperlink" Target="http://www.dorothea-lange.org/gallary_fields/template_expanded%20gallary_peapickers.htm" TargetMode="External"/><Relationship Id="rId17" Type="http://schemas.openxmlformats.org/officeDocument/2006/relationships/image" Target="../media/image15.jpeg"/><Relationship Id="rId2" Type="http://schemas.openxmlformats.org/officeDocument/2006/relationships/image" Target="../media/image5.jpeg"/><Relationship Id="rId16" Type="http://schemas.openxmlformats.org/officeDocument/2006/relationships/hyperlink" Target="http://www.dorothea-lange.org/gallary_fields/template_expanded%20gallary_family.htm" TargetMode="Externa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2.jpeg"/><Relationship Id="rId5" Type="http://schemas.openxmlformats.org/officeDocument/2006/relationships/image" Target="../media/image8.jpeg"/><Relationship Id="rId15" Type="http://schemas.openxmlformats.org/officeDocument/2006/relationships/image" Target="../media/image14.jpeg"/><Relationship Id="rId10" Type="http://schemas.openxmlformats.org/officeDocument/2006/relationships/hyperlink" Target="http://www.dorothea-lange.org/gallary_fields/template_expanded%20gallary_ditched.htm" TargetMode="External"/><Relationship Id="rId4" Type="http://schemas.openxmlformats.org/officeDocument/2006/relationships/image" Target="../media/image7.jpeg"/><Relationship Id="rId9" Type="http://schemas.openxmlformats.org/officeDocument/2006/relationships/image" Target="../media/image11.jpeg"/><Relationship Id="rId14" Type="http://schemas.openxmlformats.org/officeDocument/2006/relationships/hyperlink" Target="http://www.dorothea-lange.org/gallary_fields/template_expanded%20gallary_jobless.ht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images.google.com/imgres?imgurl=http://www.moesbooks.net/pics/22531.jpg&amp;imgrefurl=http://www.moesbooks.com/cgi-bin/moe/22531.html&amp;h=500&amp;w=348&amp;sz=45&amp;tbnid=iqjZATiTECsJ:&amp;tbnh=126&amp;tbnw=88&amp;hl=en&amp;start=56&amp;prev=/images?q=steinbeck,+john&amp;start=40&amp;hl=en&amp;lr=&amp;rls=GGLD,GGLD:2004-13,GGLD:en&amp;sa=N" TargetMode="External"/><Relationship Id="rId13" Type="http://schemas.openxmlformats.org/officeDocument/2006/relationships/image" Target="../media/image23.jpeg"/><Relationship Id="rId3" Type="http://schemas.openxmlformats.org/officeDocument/2006/relationships/image" Target="../media/image17.jpeg"/><Relationship Id="rId7" Type="http://schemas.openxmlformats.org/officeDocument/2006/relationships/image" Target="../media/image19.jpeg"/><Relationship Id="rId12" Type="http://schemas.openxmlformats.org/officeDocument/2006/relationships/image" Target="../media/image22.jpeg"/><Relationship Id="rId2" Type="http://schemas.openxmlformats.org/officeDocument/2006/relationships/hyperlink" Target="http://images.google.com/imgres?imgurl=http://www.bookstellyouwhy.com/home/books/1364.jpg&amp;imgrefurl=http://www.bookstellyouwhy.com/&amp;h=384&amp;w=278&amp;sz=30&amp;tbnid=lYY5yY0RjdQJ:&amp;tbnh=119&amp;tbnw=86&amp;hl=en&amp;start=19&amp;prev=/images?q=steinbeck,+john&amp;hl=en&amp;lr=&amp;rls=GGLD,GGLD:2004-13,GGLD:en&amp;sa=N" TargetMode="External"/><Relationship Id="rId1" Type="http://schemas.openxmlformats.org/officeDocument/2006/relationships/slideLayout" Target="../slideLayouts/slideLayout2.xml"/><Relationship Id="rId6" Type="http://schemas.openxmlformats.org/officeDocument/2006/relationships/hyperlink" Target="http://images.google.com/imgres?imgurl=http://www.pace.edu/library/pages/links/steinbeck/tortilla%20flatt%20SMALL.jpg&amp;imgrefurl=http://www.pace.edu/library/pages/links/steinbeck/steinbeck.htm&amp;h=1055&amp;w=720&amp;sz=209&amp;tbnid=-xaQq8Nexm4J:&amp;tbnh=149&amp;tbnw=102&amp;hl=en&amp;start=26&amp;prev=/images?q=steinbeck,+john&amp;start=20&amp;hl=en&amp;lr=&amp;rls=GGLD,GGLD:2004-13,GGLD:en&amp;sa=N" TargetMode="External"/><Relationship Id="rId11" Type="http://schemas.openxmlformats.org/officeDocument/2006/relationships/hyperlink" Target="http://images.google.com/imgres?imgurl=http://www.khbooks.com/featured_books/book-pix/steinbeck1.jpg&amp;imgrefurl=http://www.khbooks.com/featured_books/inventory.htm&amp;h=654&amp;w=452&amp;sz=24&amp;tbnid=4fbvvdSD_-gJ:&amp;tbnh=135&amp;tbnw=93&amp;hl=en&amp;start=57&amp;prev=/images?q=steinbeck,+john&amp;start=40&amp;hl=en&amp;lr=&amp;rls=GGLD,GGLD:2004-13,GGLD:en&amp;sa=N" TargetMode="External"/><Relationship Id="rId5" Type="http://schemas.openxmlformats.org/officeDocument/2006/relationships/image" Target="../media/image18.jpeg"/><Relationship Id="rId10" Type="http://schemas.openxmlformats.org/officeDocument/2006/relationships/image" Target="../media/image21.jpeg"/><Relationship Id="rId4" Type="http://schemas.openxmlformats.org/officeDocument/2006/relationships/hyperlink" Target="http://images.google.com/imgres?imgurl=http://www.valleybooks.net/valleybooks/images/items/1942.jpg&amp;imgrefurl=http://www.valleybooks.net/cgi-bin/valleybooks/featured.html&amp;h=303&amp;w=200&amp;sz=29&amp;tbnid=NyYEhN1IrVoJ:&amp;tbnh=111&amp;tbnw=73&amp;hl=en&amp;start=5&amp;prev=/images?q=steinbeck,+john&amp;hl=en&amp;lr=&amp;rls=GGLD,GGLD:2004-13,GGLD:en&amp;sa=N" TargetMode="External"/><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google.com/imgres?imgurl=http://www.pace.edu/library/pages/links/steinbeck/tortilla%20flatt%20SMALL.jpg&amp;imgrefurl=http://www.pace.edu/library/pages/links/steinbeck/steinbeck.htm&amp;h=1055&amp;w=720&amp;sz=209&amp;tbnid=-xaQq8Nexm4J:&amp;tbnh=149&amp;tbnw=102&amp;hl=en&amp;start=26&amp;prev=/images?q=steinbeck,+john&amp;start=20&amp;hl=en&amp;lr=&amp;rls=GGLD,GGLD:2004-13,GGLD:en&amp;sa=N" TargetMode="Externa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images.google.com/imgres?imgurl=http://www.footlightsgallery.com/imagelg/wrath.jpg&amp;imgrefurl=http://www.footlightsgallery.com/newcattext.htm&amp;h=470&amp;w=300&amp;sz=53&amp;tbnid=gcVIXOSDQMAJ:&amp;tbnh=124&amp;tbnw=79&amp;hl=en&amp;start=2&amp;prev=/images?q=grapes+of+wrath&amp;hl=en&amp;lr=&amp;rls=GGLD,GGLD:2004-13,GGLD:en&amp;sa=N"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hyperlink" Target="http://memory.loc.gov/cgi-bin/displayPhoto.pl?path=/afc/afcts/images/p014&amp;topImages=0001r.jpg&amp;topLinks=0001u.tif&amp;displayProfile=4&amp;dir=ammem&amp;itemLink=S?ammem/toddbib:@field(DOCID(p014))"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hyperlink" Target="http://images.google.com/imgres?imgurl=http://www.sites.si.edu/images/exhibits/father1.jpg&amp;imgrefurl=http://www.sites.si.edu/exhibitions/exhibit_main.asp?id=46&amp;h=209&amp;w=167&amp;sz=8&amp;tbnid=2WSHqBuHKdYJ:&amp;tbnh=99&amp;tbnw=79&amp;hl=en&amp;start=21&amp;prev=/images?q=salinas+california&amp;start=20&amp;hl=en&amp;lr=&amp;sa=N" TargetMode="External"/><Relationship Id="rId3" Type="http://schemas.openxmlformats.org/officeDocument/2006/relationships/hyperlink" Target="http://images.google.com/imgres?imgurl=http://ww2.lafayette.edu/~hollidac/obit.jpg&amp;imgrefurl=http://ww2.lafayette.edu/~hollidac/jackalope.html&amp;h=1242&amp;w=1500&amp;sz=192&amp;tbnid=oQleRi8j7FAJ:&amp;tbnh=124&amp;tbnw=150&amp;hl=en&amp;start=1&amp;prev=/images?q=ww2&amp;hl=en&amp;lr=&amp;rls=GGLD,GGLD:2004-13,GGLD:en" TargetMode="External"/><Relationship Id="rId7" Type="http://schemas.openxmlformats.org/officeDocument/2006/relationships/hyperlink" Target="http://images.google.com/imgres?imgurl=http://www.angelfire.com/ny5/msgfisher/ww2-p.jpg&amp;imgrefurl=http://www.angelfire.com/ny5/msgfisher/ww2pic.html&amp;h=597&amp;w=750&amp;sz=39&amp;tbnid=pcPKXMomJj0J:&amp;tbnh=111&amp;tbnw=139&amp;hl=en&amp;start=14&amp;prev=/images?q=ww2&amp;hl=en&amp;lr=&amp;rls=GGLD,GGLD:2004-13,GGLD:en&amp;sa=N" TargetMode="External"/><Relationship Id="rId12"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2.xml"/><Relationship Id="rId6" Type="http://schemas.openxmlformats.org/officeDocument/2006/relationships/image" Target="../media/image30.jpeg"/><Relationship Id="rId11" Type="http://schemas.openxmlformats.org/officeDocument/2006/relationships/hyperlink" Target="http://images.google.com/imgres?imgurl=http://www.njchurchscape.com/Pomona-chapel.jpg&amp;imgrefurl=http://www.njchurchscape.com/Pomona-UnionChapel.html&amp;h=292&amp;w=250&amp;sz=13&amp;tbnid=nKj5wzsfMPAJ:&amp;tbnh=111&amp;tbnw=95&amp;hl=en&amp;start=103&amp;prev=/images?q=chapel&amp;start=100&amp;hl=en&amp;lr=&amp;sa=N" TargetMode="External"/><Relationship Id="rId5" Type="http://schemas.openxmlformats.org/officeDocument/2006/relationships/hyperlink" Target="http://images.google.com/imgres?imgurl=http://www.informationwar.org/wars%20gallery/ww2-at-home.jpg&amp;imgrefurl=http://www.informationwar.org/wars%20gallery/&amp;h=341&amp;w=230&amp;sz=53&amp;tbnid=JtZhQb0xWjMJ:&amp;tbnh=114&amp;tbnw=77&amp;hl=en&amp;start=24&amp;prev=/images?q=ww2&amp;start=20&amp;hl=en&amp;lr=&amp;rls=GGLD,GGLD:2004-13,GGLD:en&amp;sa=N" TargetMode="External"/><Relationship Id="rId10" Type="http://schemas.openxmlformats.org/officeDocument/2006/relationships/image" Target="../media/image32.jpeg"/><Relationship Id="rId4" Type="http://schemas.openxmlformats.org/officeDocument/2006/relationships/image" Target="../media/image29.jpeg"/><Relationship Id="rId9" Type="http://schemas.openxmlformats.org/officeDocument/2006/relationships/hyperlink" Target="http://images.google.com/imgres?imgurl=http://www.contifilms.com/1/images/past/ww2.jpg&amp;imgrefurl=http://www.contifilms.com/1/fxpast_feat_main.htm&amp;h=480&amp;w=640&amp;sz=20&amp;tbnid=xPjwkB_OoE4J:&amp;tbnh=101&amp;tbnw=135&amp;hl=en&amp;start=39&amp;prev=/images?q=ww2&amp;start=20&amp;hl=en&amp;lr=&amp;rls=GGLD,GGLD:2004-13,GGLD:en&amp;sa=N" TargetMode="External"/><Relationship Id="rId1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Background on </a:t>
            </a:r>
            <a:r>
              <a:rPr lang="en-US" b="1" i="1" u="sng" dirty="0" smtClean="0"/>
              <a:t>Of Mice and Men </a:t>
            </a:r>
            <a:r>
              <a:rPr lang="en-US" b="1" dirty="0" smtClean="0"/>
              <a:t>and author, John Steinbeck</a:t>
            </a:r>
            <a:endParaRPr lang="en-US" b="1" dirty="0"/>
          </a:p>
        </p:txBody>
      </p:sp>
      <p:sp>
        <p:nvSpPr>
          <p:cNvPr id="5" name="Content Placeholder 4"/>
          <p:cNvSpPr>
            <a:spLocks noGrp="1"/>
          </p:cNvSpPr>
          <p:nvPr>
            <p:ph sz="quarter" idx="1"/>
          </p:nvPr>
        </p:nvSpPr>
        <p:spPr/>
        <p:txBody>
          <a:bodyPr>
            <a:normAutofit fontScale="70000" lnSpcReduction="20000"/>
          </a:bodyPr>
          <a:lstStyle/>
          <a:p>
            <a:r>
              <a:rPr lang="en-US" i="1" dirty="0" smtClean="0"/>
              <a:t>Work alone or in pairs</a:t>
            </a:r>
          </a:p>
          <a:p>
            <a:r>
              <a:rPr lang="en-US" i="1" dirty="0" smtClean="0"/>
              <a:t>Due at end of hour</a:t>
            </a:r>
          </a:p>
          <a:p>
            <a:r>
              <a:rPr lang="en-US" i="1" dirty="0" smtClean="0"/>
              <a:t>You will be called on tomorrow to answer questions about what you read.</a:t>
            </a:r>
          </a:p>
          <a:p>
            <a:r>
              <a:rPr lang="en-US" i="1" dirty="0" smtClean="0"/>
              <a:t>Use your time in class wisely!</a:t>
            </a:r>
            <a:endParaRPr lang="en-US" i="1" dirty="0"/>
          </a:p>
        </p:txBody>
      </p:sp>
      <p:sp>
        <p:nvSpPr>
          <p:cNvPr id="6" name="Content Placeholder 5"/>
          <p:cNvSpPr>
            <a:spLocks noGrp="1"/>
          </p:cNvSpPr>
          <p:nvPr>
            <p:ph sz="quarter" idx="2"/>
          </p:nvPr>
        </p:nvSpPr>
        <p:spPr/>
        <p:txBody>
          <a:bodyPr>
            <a:normAutofit fontScale="92500" lnSpcReduction="20000"/>
          </a:bodyPr>
          <a:lstStyle/>
          <a:p>
            <a:pPr marL="0" indent="0" algn="ctr">
              <a:buNone/>
            </a:pPr>
            <a:r>
              <a:rPr lang="en-US" b="1" dirty="0" smtClean="0"/>
              <a:t>POINTS</a:t>
            </a:r>
          </a:p>
          <a:p>
            <a:pPr marL="0" indent="0" algn="ctr">
              <a:buNone/>
            </a:pPr>
            <a:r>
              <a:rPr lang="en-US" dirty="0" smtClean="0"/>
              <a:t>25 for completing packet</a:t>
            </a:r>
          </a:p>
          <a:p>
            <a:pPr marL="0" indent="0" algn="ctr">
              <a:buNone/>
            </a:pPr>
            <a:r>
              <a:rPr lang="en-US" dirty="0" smtClean="0"/>
              <a:t>Up to 25 points for answering questions in discussion tomorrow</a:t>
            </a:r>
          </a:p>
          <a:p>
            <a:pPr marL="0" indent="0" algn="ctr">
              <a:buNone/>
            </a:pPr>
            <a:endParaRPr lang="en-US" dirty="0"/>
          </a:p>
        </p:txBody>
      </p:sp>
      <p:sp>
        <p:nvSpPr>
          <p:cNvPr id="7" name="Text Placeholder 6"/>
          <p:cNvSpPr>
            <a:spLocks noGrp="1"/>
          </p:cNvSpPr>
          <p:nvPr>
            <p:ph type="body" sz="half" idx="3"/>
          </p:nvPr>
        </p:nvSpPr>
        <p:spPr/>
        <p:txBody>
          <a:bodyPr>
            <a:normAutofit fontScale="70000" lnSpcReduction="20000"/>
          </a:bodyPr>
          <a:lstStyle/>
          <a:p>
            <a:pPr marL="0" indent="0" algn="ctr">
              <a:buNone/>
            </a:pPr>
            <a:r>
              <a:rPr lang="en-US" b="1" dirty="0" smtClean="0"/>
              <a:t>Directions</a:t>
            </a:r>
          </a:p>
          <a:p>
            <a:pPr marL="514350" indent="-514350">
              <a:buAutoNum type="arabicPeriod"/>
            </a:pPr>
            <a:r>
              <a:rPr lang="en-US" dirty="0" smtClean="0"/>
              <a:t>Read each slide</a:t>
            </a:r>
          </a:p>
          <a:p>
            <a:pPr marL="514350" indent="-514350">
              <a:buAutoNum type="arabicPeriod"/>
            </a:pPr>
            <a:r>
              <a:rPr lang="en-US" dirty="0" smtClean="0"/>
              <a:t>If it is informational and has no questions, write the 1-2 most important points of that slide on the lines to the right, in your own words.</a:t>
            </a:r>
          </a:p>
          <a:p>
            <a:pPr marL="514350" indent="-514350">
              <a:buAutoNum type="arabicPeriod"/>
            </a:pPr>
            <a:r>
              <a:rPr lang="en-US" dirty="0" smtClean="0"/>
              <a:t>If it is a picture, describe what you see on the lines to the right.</a:t>
            </a:r>
          </a:p>
          <a:p>
            <a:pPr marL="514350" indent="-514350">
              <a:buAutoNum type="arabicPeriod"/>
            </a:pPr>
            <a:r>
              <a:rPr lang="en-US" dirty="0" smtClean="0"/>
              <a:t>If there is a question on the slide, answer it on the lines to the right</a:t>
            </a:r>
            <a:endParaRPr lang="en-US" dirty="0"/>
          </a:p>
        </p:txBody>
      </p:sp>
    </p:spTree>
    <p:extLst>
      <p:ext uri="{BB962C8B-B14F-4D97-AF65-F5344CB8AC3E}">
        <p14:creationId xmlns:p14="http://schemas.microsoft.com/office/powerpoint/2010/main" val="225768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2"/>
          </p:nvPr>
        </p:nvSpPr>
        <p:spPr>
          <a:xfrm>
            <a:off x="3276600" y="533400"/>
            <a:ext cx="5410200" cy="5592763"/>
          </a:xfrm>
        </p:spPr>
        <p:txBody>
          <a:bodyPr/>
          <a:lstStyle/>
          <a:p>
            <a:pPr>
              <a:lnSpc>
                <a:spcPct val="90000"/>
              </a:lnSpc>
            </a:pPr>
            <a:r>
              <a:rPr lang="en-US" sz="2400">
                <a:latin typeface="Book Antiqua" pitchFamily="18" charset="0"/>
              </a:rPr>
              <a:t>While living in Monterey, California Steinbeck said that he felt unwelcome as no one would rent him an office for writing, and he was harassed when trying to get fuel and wood from a local wartime rations board.  </a:t>
            </a:r>
          </a:p>
          <a:p>
            <a:pPr>
              <a:lnSpc>
                <a:spcPct val="90000"/>
              </a:lnSpc>
            </a:pPr>
            <a:endParaRPr lang="en-US" sz="2400">
              <a:latin typeface="Book Antiqua" pitchFamily="18" charset="0"/>
            </a:endParaRPr>
          </a:p>
          <a:p>
            <a:pPr>
              <a:lnSpc>
                <a:spcPct val="90000"/>
              </a:lnSpc>
            </a:pPr>
            <a:r>
              <a:rPr lang="en-US" sz="2400">
                <a:latin typeface="Book Antiqua" pitchFamily="18" charset="0"/>
              </a:rPr>
              <a:t>Steinbeck wrote that his old friends did not want him, partly because of his works and partly because he was so successful: </a:t>
            </a:r>
            <a:r>
              <a:rPr lang="en-US" sz="2400" i="1">
                <a:latin typeface="Book Antiqua" pitchFamily="18" charset="0"/>
              </a:rPr>
              <a:t>“This isn't my country anymore. And it won't be until I am dead. It makes me very sad.”</a:t>
            </a:r>
            <a:r>
              <a:rPr lang="en-US" sz="2400">
                <a:latin typeface="Book Antiqua" pitchFamily="18" charset="0"/>
              </a:rPr>
              <a:t> He left Monterey the next year and moved to New York.</a:t>
            </a:r>
          </a:p>
          <a:p>
            <a:pPr>
              <a:lnSpc>
                <a:spcPct val="90000"/>
              </a:lnSpc>
            </a:pPr>
            <a:endParaRPr lang="en-US" sz="2400">
              <a:latin typeface="Book Antiqua" pitchFamily="18" charset="0"/>
            </a:endParaRPr>
          </a:p>
        </p:txBody>
      </p:sp>
      <p:pic>
        <p:nvPicPr>
          <p:cNvPr id="12291" name="Picture 3" descr="Todd recording Frank and Myra Pipkin&#1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235267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r8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590800"/>
            <a:ext cx="2047875" cy="170180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migran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503738"/>
            <a:ext cx="1828800" cy="140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124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sz="half" idx="3"/>
          </p:nvPr>
        </p:nvSpPr>
        <p:spPr>
          <a:xfrm>
            <a:off x="2438400" y="609600"/>
            <a:ext cx="6324600" cy="5867400"/>
          </a:xfrm>
        </p:spPr>
        <p:txBody>
          <a:bodyPr/>
          <a:lstStyle/>
          <a:p>
            <a:pPr>
              <a:lnSpc>
                <a:spcPct val="90000"/>
              </a:lnSpc>
            </a:pPr>
            <a:r>
              <a:rPr lang="en-US" sz="2200">
                <a:latin typeface="Book Antiqua" pitchFamily="18" charset="0"/>
              </a:rPr>
              <a:t>In 1948 he moved back to Monterey.  A year later he met Elaine Scott, who in 1950 became his third wife.</a:t>
            </a:r>
          </a:p>
          <a:p>
            <a:pPr>
              <a:lnSpc>
                <a:spcPct val="90000"/>
              </a:lnSpc>
            </a:pPr>
            <a:endParaRPr lang="en-US" sz="2200">
              <a:latin typeface="Book Antiqua" pitchFamily="18" charset="0"/>
            </a:endParaRPr>
          </a:p>
          <a:p>
            <a:pPr>
              <a:lnSpc>
                <a:spcPct val="90000"/>
              </a:lnSpc>
            </a:pPr>
            <a:r>
              <a:rPr lang="en-US" sz="2200">
                <a:latin typeface="Book Antiqua" pitchFamily="18" charset="0"/>
              </a:rPr>
              <a:t>Although he continued to write and publish, he never felt at ease in his life, and once wrote to an aspiring writer from Salinas: </a:t>
            </a:r>
          </a:p>
          <a:p>
            <a:pPr>
              <a:lnSpc>
                <a:spcPct val="90000"/>
              </a:lnSpc>
            </a:pPr>
            <a:endParaRPr lang="en-US" sz="2200">
              <a:latin typeface="Book Antiqua" pitchFamily="18" charset="0"/>
            </a:endParaRPr>
          </a:p>
          <a:p>
            <a:pPr>
              <a:lnSpc>
                <a:spcPct val="90000"/>
              </a:lnSpc>
              <a:buFontTx/>
              <a:buNone/>
            </a:pPr>
            <a:r>
              <a:rPr lang="en-US" sz="2200">
                <a:latin typeface="Book Antiqua" pitchFamily="18" charset="0"/>
              </a:rPr>
              <a:t>		</a:t>
            </a:r>
            <a:r>
              <a:rPr lang="en-US" sz="2200" i="1">
                <a:latin typeface="Book Antiqua" pitchFamily="18" charset="0"/>
              </a:rPr>
              <a:t>“Don't think for a moment that you will ever be forgiven for being what they call ‘different.’ You won’t! I still have not been forgiven. Only when I am delivered in a pine box will I be considered ‘safe.’ After I had written the Grapes of Wrath the librarians at the Salinas Public Library, who had known my folks remarked that is was lucky my parents were dead so that they did not have to suffer this shame.”  </a:t>
            </a:r>
          </a:p>
          <a:p>
            <a:pPr>
              <a:lnSpc>
                <a:spcPct val="90000"/>
              </a:lnSpc>
            </a:pPr>
            <a:endParaRPr lang="en-US" sz="2200" i="1">
              <a:latin typeface="Book Antiqua" pitchFamily="18" charset="0"/>
            </a:endParaRPr>
          </a:p>
        </p:txBody>
      </p:sp>
      <p:pic>
        <p:nvPicPr>
          <p:cNvPr id="13315" name="Picture 3" descr="w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2005013" cy="4659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396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457200" y="381000"/>
            <a:ext cx="8229600" cy="5745163"/>
          </a:xfrm>
        </p:spPr>
        <p:txBody>
          <a:bodyPr/>
          <a:lstStyle/>
          <a:p>
            <a:pPr>
              <a:lnSpc>
                <a:spcPct val="90000"/>
              </a:lnSpc>
            </a:pPr>
            <a:r>
              <a:rPr lang="en-US" sz="2800">
                <a:latin typeface="Book Antiqua" pitchFamily="18" charset="0"/>
              </a:rPr>
              <a:t>One of Steinbeck’s two sons fought in the Vietnam War, while Steinbeck himself was in Asia covering the war for </a:t>
            </a:r>
            <a:r>
              <a:rPr lang="en-US" sz="2800" i="1">
                <a:latin typeface="Book Antiqua" pitchFamily="18" charset="0"/>
              </a:rPr>
              <a:t>Newsday</a:t>
            </a:r>
            <a:r>
              <a:rPr lang="en-US" sz="2800">
                <a:latin typeface="Book Antiqua" pitchFamily="18" charset="0"/>
              </a:rPr>
              <a:t>, a Long Island newspaper.  </a:t>
            </a:r>
          </a:p>
          <a:p>
            <a:pPr>
              <a:lnSpc>
                <a:spcPct val="90000"/>
              </a:lnSpc>
            </a:pPr>
            <a:endParaRPr lang="en-US" sz="2800">
              <a:latin typeface="Book Antiqua" pitchFamily="18" charset="0"/>
            </a:endParaRPr>
          </a:p>
          <a:p>
            <a:pPr>
              <a:lnSpc>
                <a:spcPct val="90000"/>
              </a:lnSpc>
            </a:pPr>
            <a:endParaRPr lang="en-US" sz="2800">
              <a:latin typeface="Book Antiqua" pitchFamily="18" charset="0"/>
            </a:endParaRPr>
          </a:p>
          <a:p>
            <a:pPr>
              <a:lnSpc>
                <a:spcPct val="90000"/>
              </a:lnSpc>
            </a:pPr>
            <a:endParaRPr lang="en-US" sz="2800">
              <a:latin typeface="Book Antiqua" pitchFamily="18" charset="0"/>
            </a:endParaRPr>
          </a:p>
          <a:p>
            <a:pPr>
              <a:lnSpc>
                <a:spcPct val="90000"/>
              </a:lnSpc>
            </a:pPr>
            <a:endParaRPr lang="en-US" sz="2800">
              <a:latin typeface="Book Antiqua" pitchFamily="18" charset="0"/>
            </a:endParaRPr>
          </a:p>
          <a:p>
            <a:pPr>
              <a:lnSpc>
                <a:spcPct val="90000"/>
              </a:lnSpc>
            </a:pPr>
            <a:r>
              <a:rPr lang="en-US" sz="2800">
                <a:latin typeface="Book Antiqua" pitchFamily="18" charset="0"/>
              </a:rPr>
              <a:t>Steinbeck lost a number of friends </a:t>
            </a:r>
          </a:p>
          <a:p>
            <a:pPr>
              <a:lnSpc>
                <a:spcPct val="90000"/>
              </a:lnSpc>
              <a:buFontTx/>
              <a:buNone/>
            </a:pPr>
            <a:r>
              <a:rPr lang="en-US" sz="2800">
                <a:latin typeface="Book Antiqua" pitchFamily="18" charset="0"/>
              </a:rPr>
              <a:t>during the anti-war movement due to </a:t>
            </a:r>
          </a:p>
          <a:p>
            <a:pPr>
              <a:lnSpc>
                <a:spcPct val="90000"/>
              </a:lnSpc>
              <a:buFontTx/>
              <a:buNone/>
            </a:pPr>
            <a:r>
              <a:rPr lang="en-US" sz="2800">
                <a:latin typeface="Book Antiqua" pitchFamily="18" charset="0"/>
              </a:rPr>
              <a:t>his open support of the war and </a:t>
            </a:r>
          </a:p>
          <a:p>
            <a:pPr>
              <a:lnSpc>
                <a:spcPct val="90000"/>
              </a:lnSpc>
              <a:buFontTx/>
              <a:buNone/>
            </a:pPr>
            <a:r>
              <a:rPr lang="en-US" sz="2800">
                <a:latin typeface="Book Antiqua" pitchFamily="18" charset="0"/>
              </a:rPr>
              <a:t>America’s involvement</a:t>
            </a:r>
            <a:r>
              <a:rPr lang="en-US" sz="2800"/>
              <a:t> </a:t>
            </a:r>
          </a:p>
        </p:txBody>
      </p:sp>
      <p:pic>
        <p:nvPicPr>
          <p:cNvPr id="14339" name="Picture 3" descr="muste-bi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14800"/>
            <a:ext cx="2209800" cy="171132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hinook">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532063"/>
            <a:ext cx="1866900" cy="1344612"/>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kimphuc">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5410200"/>
            <a:ext cx="1657350" cy="1255713"/>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elicopters_vietnam">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1752600"/>
            <a:ext cx="138747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1962trainin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2133600"/>
            <a:ext cx="13589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David%2520M%2520Shribman%2520Column">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77200" y="1066800"/>
            <a:ext cx="8572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p118">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28800" y="2438400"/>
            <a:ext cx="11525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05">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9600" y="2133600"/>
            <a:ext cx="1127125"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114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sz="half" idx="2"/>
          </p:nvPr>
        </p:nvSpPr>
        <p:spPr>
          <a:xfrm>
            <a:off x="4648200" y="685800"/>
            <a:ext cx="4038600" cy="5440363"/>
          </a:xfrm>
        </p:spPr>
        <p:txBody>
          <a:bodyPr/>
          <a:lstStyle/>
          <a:p>
            <a:r>
              <a:rPr lang="en-US" sz="2400">
                <a:latin typeface="Book Antiqua" pitchFamily="18" charset="0"/>
              </a:rPr>
              <a:t>Steinbeck’s last two books were nonfiction.</a:t>
            </a:r>
          </a:p>
          <a:p>
            <a:r>
              <a:rPr lang="en-US" sz="2400" i="1">
                <a:latin typeface="Book Antiqua" pitchFamily="18" charset="0"/>
              </a:rPr>
              <a:t>Travels with Charly in Search of America</a:t>
            </a:r>
            <a:r>
              <a:rPr lang="en-US" sz="2400">
                <a:latin typeface="Book Antiqua" pitchFamily="18" charset="0"/>
              </a:rPr>
              <a:t> was an account of his trip from Maine to California with his poodle, Charly.</a:t>
            </a:r>
          </a:p>
          <a:p>
            <a:r>
              <a:rPr lang="en-US" sz="2400">
                <a:latin typeface="Book Antiqua" pitchFamily="18" charset="0"/>
              </a:rPr>
              <a:t>His final book, </a:t>
            </a:r>
            <a:r>
              <a:rPr lang="en-US" sz="2400" i="1">
                <a:latin typeface="Book Antiqua" pitchFamily="18" charset="0"/>
              </a:rPr>
              <a:t>America and the Americans,</a:t>
            </a:r>
            <a:r>
              <a:rPr lang="en-US" sz="2400">
                <a:latin typeface="Book Antiqua" pitchFamily="18" charset="0"/>
              </a:rPr>
              <a:t> was about his belief that in time,  America would once again feel united.</a:t>
            </a:r>
            <a:endParaRPr lang="en-US" sz="2400" i="1">
              <a:latin typeface="Book Antiqua" pitchFamily="18" charset="0"/>
            </a:endParaRPr>
          </a:p>
        </p:txBody>
      </p:sp>
      <p:pic>
        <p:nvPicPr>
          <p:cNvPr id="15363" name="Picture 3" descr="0140053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533400"/>
            <a:ext cx="1789113"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12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657600"/>
            <a:ext cx="1757363"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155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p:txBody>
          <a:bodyPr/>
          <a:lstStyle/>
          <a:p>
            <a:r>
              <a:rPr lang="en-US" sz="2600">
                <a:latin typeface="Book Antiqua" pitchFamily="18" charset="0"/>
              </a:rPr>
              <a:t>John Steinbeck died on December 20, 1968 at his apartment in New York City.</a:t>
            </a:r>
          </a:p>
          <a:p>
            <a:endParaRPr lang="en-US" sz="2600">
              <a:latin typeface="Book Antiqua" pitchFamily="18" charset="0"/>
            </a:endParaRPr>
          </a:p>
          <a:p>
            <a:r>
              <a:rPr lang="en-US" sz="2600">
                <a:latin typeface="Book Antiqua" pitchFamily="18" charset="0"/>
              </a:rPr>
              <a:t>His wife took him home to Salinas to be buried near the land that he spent his life writing about.</a:t>
            </a:r>
          </a:p>
          <a:p>
            <a:pPr>
              <a:buFontTx/>
              <a:buNone/>
            </a:pPr>
            <a:r>
              <a:rPr lang="en-US" sz="2600">
                <a:latin typeface="Book Antiqua" pitchFamily="18" charset="0"/>
              </a:rPr>
              <a:t>  </a:t>
            </a:r>
          </a:p>
        </p:txBody>
      </p:sp>
      <p:pic>
        <p:nvPicPr>
          <p:cNvPr id="16387" name="Picture 3" descr="tombston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191000"/>
            <a:ext cx="1338263"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137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body" idx="1"/>
          </p:nvPr>
        </p:nvSpPr>
        <p:spPr>
          <a:xfrm>
            <a:off x="533400" y="2332038"/>
            <a:ext cx="8229600" cy="4525962"/>
          </a:xfrm>
        </p:spPr>
        <p:txBody>
          <a:bodyPr/>
          <a:lstStyle/>
          <a:p>
            <a:pPr algn="ctr">
              <a:buFontTx/>
              <a:buNone/>
            </a:pPr>
            <a:r>
              <a:rPr lang="en-US"/>
              <a:t>Now take a moment to review your worksheet and complete the “A look at the Author” section.</a:t>
            </a:r>
          </a:p>
          <a:p>
            <a:endParaRPr lang="en-US"/>
          </a:p>
        </p:txBody>
      </p:sp>
    </p:spTree>
    <p:extLst>
      <p:ext uri="{BB962C8B-B14F-4D97-AF65-F5344CB8AC3E}">
        <p14:creationId xmlns:p14="http://schemas.microsoft.com/office/powerpoint/2010/main" val="1892117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2087562"/>
          </a:xfrm>
        </p:spPr>
        <p:txBody>
          <a:bodyPr/>
          <a:lstStyle/>
          <a:p>
            <a:r>
              <a:rPr lang="en-US"/>
              <a:t>An Introduction </a:t>
            </a:r>
          </a:p>
        </p:txBody>
      </p:sp>
      <p:pic>
        <p:nvPicPr>
          <p:cNvPr id="18435" name="Picture 3" descr="15651177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81200"/>
            <a:ext cx="51816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570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a:r>
              <a:rPr lang="en-US">
                <a:latin typeface="Book Antiqua" pitchFamily="18" charset="0"/>
              </a:rPr>
              <a:t>The setting of </a:t>
            </a:r>
            <a:r>
              <a:rPr lang="en-US" i="1">
                <a:latin typeface="Book Antiqua" pitchFamily="18" charset="0"/>
              </a:rPr>
              <a:t>Mice and Men</a:t>
            </a:r>
            <a:endParaRPr lang="en-US">
              <a:latin typeface="Book Antiqua" pitchFamily="18" charset="0"/>
            </a:endParaRPr>
          </a:p>
        </p:txBody>
      </p:sp>
      <p:sp>
        <p:nvSpPr>
          <p:cNvPr id="19459" name="Rectangle 3"/>
          <p:cNvSpPr>
            <a:spLocks noGrp="1" noChangeArrowheads="1"/>
          </p:cNvSpPr>
          <p:nvPr>
            <p:ph type="body" sz="half" idx="1"/>
          </p:nvPr>
        </p:nvSpPr>
        <p:spPr>
          <a:xfrm>
            <a:off x="228600" y="1447800"/>
            <a:ext cx="4648200" cy="4525963"/>
          </a:xfrm>
        </p:spPr>
        <p:txBody>
          <a:bodyPr/>
          <a:lstStyle/>
          <a:p>
            <a:pPr>
              <a:lnSpc>
                <a:spcPct val="90000"/>
              </a:lnSpc>
            </a:pPr>
            <a:r>
              <a:rPr lang="en-US" sz="2400">
                <a:latin typeface="Book Antiqua" pitchFamily="18" charset="0"/>
              </a:rPr>
              <a:t>The novel is set in the farmland of the Salinas valley, where John Steinbeck was born</a:t>
            </a:r>
          </a:p>
          <a:p>
            <a:pPr>
              <a:lnSpc>
                <a:spcPct val="90000"/>
              </a:lnSpc>
            </a:pPr>
            <a:r>
              <a:rPr lang="en-US" sz="2400">
                <a:latin typeface="Book Antiqua" pitchFamily="18" charset="0"/>
              </a:rPr>
              <a:t>The ranch in the novel is near Soledad, which is south-east of Salinas on the Salinas river.</a:t>
            </a:r>
          </a:p>
          <a:p>
            <a:pPr>
              <a:lnSpc>
                <a:spcPct val="90000"/>
              </a:lnSpc>
            </a:pPr>
            <a:r>
              <a:rPr lang="en-US" sz="2400">
                <a:latin typeface="Book Antiqua" pitchFamily="18" charset="0"/>
              </a:rPr>
              <a:t>The countryside described at the beginning of the novel, and the ranch itself is based on Steinbeck’s own experiences. </a:t>
            </a:r>
          </a:p>
        </p:txBody>
      </p:sp>
      <p:pic>
        <p:nvPicPr>
          <p:cNvPr id="19460" name="Picture 4" descr="southern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295400"/>
            <a:ext cx="3840163"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337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z="4000">
                <a:latin typeface="Book Antiqua" pitchFamily="18" charset="0"/>
              </a:rPr>
              <a:t>Historical Background to Migrant Workers</a:t>
            </a:r>
          </a:p>
        </p:txBody>
      </p:sp>
      <p:sp>
        <p:nvSpPr>
          <p:cNvPr id="20483" name="Rectangle 3"/>
          <p:cNvSpPr>
            <a:spLocks noGrp="1" noChangeArrowheads="1"/>
          </p:cNvSpPr>
          <p:nvPr>
            <p:ph type="body" sz="half" idx="2"/>
          </p:nvPr>
        </p:nvSpPr>
        <p:spPr/>
        <p:txBody>
          <a:bodyPr/>
          <a:lstStyle/>
          <a:p>
            <a:r>
              <a:rPr lang="en-US" sz="2400">
                <a:latin typeface="Book Antiqua" pitchFamily="18" charset="0"/>
              </a:rPr>
              <a:t>Before technology created farm machinery, humans had to do a lot of the farm work by hand.</a:t>
            </a:r>
          </a:p>
          <a:p>
            <a:r>
              <a:rPr lang="en-US" sz="2400">
                <a:latin typeface="Book Antiqua" pitchFamily="18" charset="0"/>
              </a:rPr>
              <a:t>Between the 1880s and the 1930s thousands of men would travel the countryside in search of work.</a:t>
            </a:r>
          </a:p>
          <a:p>
            <a:r>
              <a:rPr lang="en-US" sz="2400">
                <a:latin typeface="Book Antiqua" pitchFamily="18" charset="0"/>
              </a:rPr>
              <a:t>Such work included the harvesting of wheat</a:t>
            </a:r>
            <a:r>
              <a:rPr lang="en-US" sz="2400"/>
              <a:t>.</a:t>
            </a:r>
          </a:p>
        </p:txBody>
      </p:sp>
      <p:pic>
        <p:nvPicPr>
          <p:cNvPr id="20484" name="Picture 4" descr="ii9508101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057400"/>
            <a:ext cx="2095500" cy="1460500"/>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LaJaraWorker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371600"/>
            <a:ext cx="1995488" cy="1308100"/>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migrant">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3124200"/>
            <a:ext cx="1933575" cy="1520825"/>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descr="7258-Harvesting_wheat">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5181600"/>
            <a:ext cx="190500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page5_02">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4114800"/>
            <a:ext cx="2133600" cy="141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263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1143000"/>
          </a:xfrm>
        </p:spPr>
        <p:txBody>
          <a:bodyPr/>
          <a:lstStyle/>
          <a:p>
            <a:pPr algn="l"/>
            <a:r>
              <a:rPr lang="en-US" sz="2800" u="sng">
                <a:latin typeface="Book Antiqua" pitchFamily="18" charset="0"/>
              </a:rPr>
              <a:t>Migrant workers cont’d</a:t>
            </a:r>
          </a:p>
        </p:txBody>
      </p:sp>
      <p:sp>
        <p:nvSpPr>
          <p:cNvPr id="21507" name="Rectangle 3"/>
          <p:cNvSpPr>
            <a:spLocks noGrp="1" noChangeArrowheads="1"/>
          </p:cNvSpPr>
          <p:nvPr>
            <p:ph type="body" sz="half" idx="1"/>
          </p:nvPr>
        </p:nvSpPr>
        <p:spPr>
          <a:xfrm>
            <a:off x="457200" y="1143000"/>
            <a:ext cx="4953000" cy="5410200"/>
          </a:xfrm>
        </p:spPr>
        <p:txBody>
          <a:bodyPr/>
          <a:lstStyle/>
          <a:p>
            <a:pPr>
              <a:lnSpc>
                <a:spcPct val="90000"/>
              </a:lnSpc>
            </a:pPr>
            <a:r>
              <a:rPr lang="en-US" sz="2400">
                <a:latin typeface="Book Antiqua" pitchFamily="18" charset="0"/>
              </a:rPr>
              <a:t>These workers would earn $2.50 or $3.00 a day, plus food and shelter.</a:t>
            </a:r>
          </a:p>
          <a:p>
            <a:pPr>
              <a:lnSpc>
                <a:spcPct val="90000"/>
              </a:lnSpc>
            </a:pPr>
            <a:r>
              <a:rPr lang="en-US" sz="2400">
                <a:latin typeface="Book Antiqua" pitchFamily="18" charset="0"/>
              </a:rPr>
              <a:t>During the 1930s, the unemployment rate was high in the U.S., and with so many men searching for work, agencies were set up to send farmworkers to where they were needed.</a:t>
            </a:r>
          </a:p>
          <a:p>
            <a:pPr>
              <a:lnSpc>
                <a:spcPct val="90000"/>
              </a:lnSpc>
            </a:pPr>
            <a:r>
              <a:rPr lang="en-US" sz="2400">
                <a:latin typeface="Book Antiqua" pitchFamily="18" charset="0"/>
              </a:rPr>
              <a:t>In the novel, George and Lennie (the two main characters) were given work cards from Murray and Ready’s, which was one of the farmwork agencies.</a:t>
            </a:r>
          </a:p>
        </p:txBody>
      </p:sp>
      <p:pic>
        <p:nvPicPr>
          <p:cNvPr id="21508" name="Picture 4" descr="ulla1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295400"/>
            <a:ext cx="2324100" cy="1674813"/>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h_1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200400"/>
            <a:ext cx="2362200" cy="150336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9_haypeopl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4648200"/>
            <a:ext cx="2228850" cy="1446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09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0" y="914400"/>
            <a:ext cx="7772400" cy="2286000"/>
          </a:xfrm>
        </p:spPr>
        <p:txBody>
          <a:bodyPr/>
          <a:lstStyle/>
          <a:p>
            <a:r>
              <a:rPr lang="en-US" sz="5200">
                <a:latin typeface="Book Antiqua" pitchFamily="18" charset="0"/>
              </a:rPr>
              <a:t>John Steinbeck</a:t>
            </a:r>
            <a:r>
              <a:rPr lang="en-US">
                <a:latin typeface="Book Antiqua" pitchFamily="18" charset="0"/>
              </a:rPr>
              <a:t> </a:t>
            </a:r>
            <a:br>
              <a:rPr lang="en-US">
                <a:latin typeface="Book Antiqua" pitchFamily="18" charset="0"/>
              </a:rPr>
            </a:br>
            <a:r>
              <a:rPr lang="en-US" sz="3800">
                <a:latin typeface="Book Antiqua" pitchFamily="18" charset="0"/>
              </a:rPr>
              <a:t>One of The Great American </a:t>
            </a:r>
            <a:br>
              <a:rPr lang="en-US" sz="3800">
                <a:latin typeface="Book Antiqua" pitchFamily="18" charset="0"/>
              </a:rPr>
            </a:br>
            <a:r>
              <a:rPr lang="en-US" sz="3800">
                <a:latin typeface="Book Antiqua" pitchFamily="18" charset="0"/>
              </a:rPr>
              <a:t>Writers of the 20</a:t>
            </a:r>
            <a:r>
              <a:rPr lang="en-US" sz="3800" baseline="30000">
                <a:latin typeface="Book Antiqua" pitchFamily="18" charset="0"/>
              </a:rPr>
              <a:t>th</a:t>
            </a:r>
            <a:r>
              <a:rPr lang="en-US" sz="3800">
                <a:latin typeface="Book Antiqua" pitchFamily="18" charset="0"/>
              </a:rPr>
              <a:t> Century</a:t>
            </a:r>
            <a:endParaRPr lang="en-US" sz="3800" i="1">
              <a:latin typeface="Book Antiqua" pitchFamily="18" charset="0"/>
            </a:endParaRPr>
          </a:p>
        </p:txBody>
      </p:sp>
      <p:pic>
        <p:nvPicPr>
          <p:cNvPr id="4099" name="Picture 3" descr="John Steinbe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600" y="3505200"/>
            <a:ext cx="2206625" cy="28289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76600"/>
            <a:ext cx="2143125" cy="32956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john-steinbeck-200x3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429000"/>
            <a:ext cx="19050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7862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atin typeface="Book Antiqua" pitchFamily="18" charset="0"/>
              </a:rPr>
              <a:t>The American Dream</a:t>
            </a:r>
          </a:p>
        </p:txBody>
      </p:sp>
      <p:sp>
        <p:nvSpPr>
          <p:cNvPr id="22531" name="Rectangle 3"/>
          <p:cNvSpPr>
            <a:spLocks noGrp="1" noChangeArrowheads="1"/>
          </p:cNvSpPr>
          <p:nvPr>
            <p:ph type="body" idx="1"/>
          </p:nvPr>
        </p:nvSpPr>
        <p:spPr/>
        <p:txBody>
          <a:bodyPr/>
          <a:lstStyle/>
          <a:p>
            <a:r>
              <a:rPr lang="en-US">
                <a:latin typeface="Book Antiqua" pitchFamily="18" charset="0"/>
              </a:rPr>
              <a:t>From the 17</a:t>
            </a:r>
            <a:r>
              <a:rPr lang="en-US" baseline="30000">
                <a:latin typeface="Book Antiqua" pitchFamily="18" charset="0"/>
              </a:rPr>
              <a:t>th</a:t>
            </a:r>
            <a:r>
              <a:rPr lang="en-US">
                <a:latin typeface="Book Antiqua" pitchFamily="18" charset="0"/>
              </a:rPr>
              <a:t> Century onwards, immigrants have dreamed of a better life in America.</a:t>
            </a:r>
          </a:p>
          <a:p>
            <a:r>
              <a:rPr lang="en-US">
                <a:latin typeface="Book Antiqua" pitchFamily="18" charset="0"/>
              </a:rPr>
              <a:t>Many people immigrated to America in search of a new life for themselves or their families.</a:t>
            </a:r>
          </a:p>
          <a:p>
            <a:r>
              <a:rPr lang="en-US">
                <a:latin typeface="Book Antiqua" pitchFamily="18" charset="0"/>
              </a:rPr>
              <a:t>Many others immigrated to escape persecution or poverty in their homeland.</a:t>
            </a:r>
          </a:p>
        </p:txBody>
      </p:sp>
      <p:pic>
        <p:nvPicPr>
          <p:cNvPr id="22532" name="Picture 4" descr="american%2520drea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10668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5" descr="american%2520drea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33400"/>
            <a:ext cx="10668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501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944562"/>
          </a:xfrm>
        </p:spPr>
        <p:txBody>
          <a:bodyPr/>
          <a:lstStyle/>
          <a:p>
            <a:pPr algn="l"/>
            <a:r>
              <a:rPr lang="en-US" sz="2400" u="sng">
                <a:latin typeface="Book Antiqua" pitchFamily="18" charset="0"/>
              </a:rPr>
              <a:t>American Dream cont’d</a:t>
            </a:r>
          </a:p>
        </p:txBody>
      </p:sp>
      <p:sp>
        <p:nvSpPr>
          <p:cNvPr id="23555" name="Rectangle 3"/>
          <p:cNvSpPr>
            <a:spLocks noGrp="1" noChangeArrowheads="1"/>
          </p:cNvSpPr>
          <p:nvPr>
            <p:ph type="body" idx="1"/>
          </p:nvPr>
        </p:nvSpPr>
        <p:spPr>
          <a:xfrm>
            <a:off x="457200" y="2057400"/>
            <a:ext cx="8229600" cy="4419600"/>
          </a:xfrm>
        </p:spPr>
        <p:txBody>
          <a:bodyPr>
            <a:normAutofit lnSpcReduction="10000"/>
          </a:bodyPr>
          <a:lstStyle/>
          <a:p>
            <a:pPr>
              <a:lnSpc>
                <a:spcPct val="80000"/>
              </a:lnSpc>
            </a:pPr>
            <a:r>
              <a:rPr lang="en-US" sz="2800">
                <a:latin typeface="Book Antiqua" pitchFamily="18" charset="0"/>
              </a:rPr>
              <a:t>These immigrants dreamed of making their fortunes in America. </a:t>
            </a:r>
          </a:p>
          <a:p>
            <a:pPr>
              <a:lnSpc>
                <a:spcPct val="80000"/>
              </a:lnSpc>
            </a:pPr>
            <a:r>
              <a:rPr lang="en-US" sz="2800">
                <a:latin typeface="Book Antiqua" pitchFamily="18" charset="0"/>
              </a:rPr>
              <a:t>For many this dream of riches became a nightmare.  </a:t>
            </a:r>
          </a:p>
          <a:p>
            <a:pPr>
              <a:lnSpc>
                <a:spcPct val="80000"/>
              </a:lnSpc>
              <a:buFontTx/>
              <a:buNone/>
            </a:pPr>
            <a:r>
              <a:rPr lang="en-US" sz="2800">
                <a:latin typeface="Book Antiqua" pitchFamily="18" charset="0"/>
                <a:sym typeface="Wingdings" pitchFamily="2" charset="2"/>
              </a:rPr>
              <a:t> t</a:t>
            </a:r>
            <a:r>
              <a:rPr lang="en-US" sz="2800">
                <a:latin typeface="Book Antiqua" pitchFamily="18" charset="0"/>
              </a:rPr>
              <a:t>here were horrors of slavery, </a:t>
            </a:r>
          </a:p>
          <a:p>
            <a:pPr>
              <a:lnSpc>
                <a:spcPct val="80000"/>
              </a:lnSpc>
              <a:buFontTx/>
              <a:buNone/>
            </a:pPr>
            <a:r>
              <a:rPr lang="en-US" sz="2800">
                <a:latin typeface="Book Antiqua" pitchFamily="18" charset="0"/>
                <a:sym typeface="Wingdings" pitchFamily="2" charset="2"/>
              </a:rPr>
              <a:t> </a:t>
            </a:r>
            <a:r>
              <a:rPr lang="en-US" sz="2800">
                <a:latin typeface="Book Antiqua" pitchFamily="18" charset="0"/>
              </a:rPr>
              <a:t>there were horrors of the American Civil War,</a:t>
            </a:r>
          </a:p>
          <a:p>
            <a:pPr>
              <a:lnSpc>
                <a:spcPct val="80000"/>
              </a:lnSpc>
              <a:buFont typeface="Wingdings" pitchFamily="2" charset="2"/>
              <a:buChar char="à"/>
            </a:pPr>
            <a:r>
              <a:rPr lang="en-US" sz="2800">
                <a:latin typeface="Book Antiqua" pitchFamily="18" charset="0"/>
              </a:rPr>
              <a:t> there was a growing number of slums that were just as bad as those in Europe,</a:t>
            </a:r>
          </a:p>
          <a:p>
            <a:pPr>
              <a:lnSpc>
                <a:spcPct val="80000"/>
              </a:lnSpc>
              <a:buFont typeface="Wingdings" pitchFamily="2" charset="2"/>
              <a:buChar char="à"/>
            </a:pPr>
            <a:r>
              <a:rPr lang="en-US" sz="2800">
                <a:latin typeface="Book Antiqua" pitchFamily="18" charset="0"/>
              </a:rPr>
              <a:t> there was also great corruption in the </a:t>
            </a:r>
          </a:p>
          <a:p>
            <a:pPr>
              <a:lnSpc>
                <a:spcPct val="80000"/>
              </a:lnSpc>
              <a:buFont typeface="Wingdings" pitchFamily="2" charset="2"/>
              <a:buNone/>
            </a:pPr>
            <a:r>
              <a:rPr lang="en-US" sz="2800">
                <a:latin typeface="Book Antiqua" pitchFamily="18" charset="0"/>
              </a:rPr>
              <a:t>American political system which led to many</a:t>
            </a:r>
          </a:p>
          <a:p>
            <a:pPr>
              <a:lnSpc>
                <a:spcPct val="80000"/>
              </a:lnSpc>
              <a:buFont typeface="Wingdings" pitchFamily="2" charset="2"/>
              <a:buNone/>
            </a:pPr>
            <a:r>
              <a:rPr lang="en-US" sz="2800">
                <a:latin typeface="Book Antiqua" pitchFamily="18" charset="0"/>
              </a:rPr>
              <a:t>shattered hopes</a:t>
            </a:r>
            <a:r>
              <a:rPr lang="en-US" sz="2800"/>
              <a:t> </a:t>
            </a:r>
          </a:p>
        </p:txBody>
      </p:sp>
      <p:pic>
        <p:nvPicPr>
          <p:cNvPr id="23556" name="Picture 4" descr="american%2520drea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04800"/>
            <a:ext cx="1066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descr="car4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04800"/>
            <a:ext cx="116363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LG0033">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990600"/>
            <a:ext cx="1371600" cy="939800"/>
          </a:xfrm>
          <a:prstGeom prst="rect">
            <a:avLst/>
          </a:prstGeom>
          <a:noFill/>
          <a:extLst>
            <a:ext uri="{909E8E84-426E-40DD-AFC4-6F175D3DCCD1}">
              <a14:hiddenFill xmlns:a14="http://schemas.microsoft.com/office/drawing/2010/main">
                <a:solidFill>
                  <a:srgbClr val="FFFFFF"/>
                </a:solidFill>
              </a14:hiddenFill>
            </a:ext>
          </a:extLst>
        </p:spPr>
      </p:pic>
      <p:pic>
        <p:nvPicPr>
          <p:cNvPr id="23559" name="Picture 7" descr="08">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990600"/>
            <a:ext cx="1190625" cy="990600"/>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REAL432">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990600"/>
            <a:ext cx="1019175" cy="914400"/>
          </a:xfrm>
          <a:prstGeom prst="rect">
            <a:avLst/>
          </a:prstGeom>
          <a:noFill/>
          <a:extLst>
            <a:ext uri="{909E8E84-426E-40DD-AFC4-6F175D3DCCD1}">
              <a14:hiddenFill xmlns:a14="http://schemas.microsoft.com/office/drawing/2010/main">
                <a:solidFill>
                  <a:srgbClr val="FFFFFF"/>
                </a:solidFill>
              </a14:hiddenFill>
            </a:ext>
          </a:extLst>
        </p:spPr>
      </p:pic>
      <p:pic>
        <p:nvPicPr>
          <p:cNvPr id="23561" name="Picture 9" descr="1930s">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304800"/>
            <a:ext cx="19050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3562" name="Picture 10" descr="rand">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 y="990600"/>
            <a:ext cx="8382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61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sz="half" idx="1"/>
          </p:nvPr>
        </p:nvSpPr>
        <p:spPr>
          <a:xfrm>
            <a:off x="457200" y="304800"/>
            <a:ext cx="5029200" cy="6324600"/>
          </a:xfrm>
        </p:spPr>
        <p:txBody>
          <a:bodyPr/>
          <a:lstStyle/>
          <a:p>
            <a:pPr>
              <a:lnSpc>
                <a:spcPct val="90000"/>
              </a:lnSpc>
            </a:pPr>
            <a:r>
              <a:rPr lang="en-US" sz="2000">
                <a:latin typeface="Book Antiqua" pitchFamily="18" charset="0"/>
              </a:rPr>
              <a:t>The idea of an American Dream for many was broken when in 1929, the Wall Street crashed, marking the beginning of the Great Depression.</a:t>
            </a:r>
          </a:p>
          <a:p>
            <a:pPr>
              <a:lnSpc>
                <a:spcPct val="90000"/>
              </a:lnSpc>
              <a:buFontTx/>
              <a:buNone/>
            </a:pPr>
            <a:endParaRPr lang="en-US" sz="2000">
              <a:latin typeface="Book Antiqua" pitchFamily="18" charset="0"/>
            </a:endParaRPr>
          </a:p>
          <a:p>
            <a:pPr>
              <a:lnSpc>
                <a:spcPct val="90000"/>
              </a:lnSpc>
            </a:pPr>
            <a:r>
              <a:rPr lang="en-US" sz="2000">
                <a:latin typeface="Book Antiqua" pitchFamily="18" charset="0"/>
              </a:rPr>
              <a:t>This era affected the whole world during the 1930s, but even in the midst of hardship, some people’s dreams survived.</a:t>
            </a:r>
          </a:p>
          <a:p>
            <a:pPr>
              <a:lnSpc>
                <a:spcPct val="90000"/>
              </a:lnSpc>
              <a:buFontTx/>
              <a:buNone/>
            </a:pPr>
            <a:endParaRPr lang="en-US" sz="2000">
              <a:latin typeface="Book Antiqua" pitchFamily="18" charset="0"/>
            </a:endParaRPr>
          </a:p>
          <a:p>
            <a:pPr>
              <a:lnSpc>
                <a:spcPct val="90000"/>
              </a:lnSpc>
            </a:pPr>
            <a:r>
              <a:rPr lang="en-US" sz="2000">
                <a:latin typeface="Book Antiqua" pitchFamily="18" charset="0"/>
              </a:rPr>
              <a:t>Thousands of people made their way west towards California to escape from their farmlands in the mid-West that were failing due to drought.</a:t>
            </a:r>
          </a:p>
          <a:p>
            <a:pPr>
              <a:lnSpc>
                <a:spcPct val="90000"/>
              </a:lnSpc>
            </a:pPr>
            <a:endParaRPr lang="en-US" sz="2000">
              <a:latin typeface="Book Antiqua" pitchFamily="18" charset="0"/>
            </a:endParaRPr>
          </a:p>
          <a:p>
            <a:pPr>
              <a:lnSpc>
                <a:spcPct val="90000"/>
              </a:lnSpc>
            </a:pPr>
            <a:r>
              <a:rPr lang="en-US" sz="2000">
                <a:latin typeface="Book Antiqua" pitchFamily="18" charset="0"/>
              </a:rPr>
              <a:t>The characters of George and Lennie dreamt of having a “little house and a couple of acres” which was their own dream. </a:t>
            </a:r>
          </a:p>
        </p:txBody>
      </p:sp>
      <p:pic>
        <p:nvPicPr>
          <p:cNvPr id="24579" name="Picture 3" descr="PF_969055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96888"/>
            <a:ext cx="1628775" cy="1274762"/>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sou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752600"/>
            <a:ext cx="1833563" cy="131445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fdrl_hoovervill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048000"/>
            <a:ext cx="1657350" cy="1196975"/>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sm_train">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4114800"/>
            <a:ext cx="18288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4583" name="Picture 7" descr="christmas">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5281613"/>
            <a:ext cx="1676400" cy="1090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486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i="1">
                <a:latin typeface="Book Antiqua" pitchFamily="18" charset="0"/>
              </a:rPr>
              <a:t>Of Mice and Men</a:t>
            </a:r>
            <a:r>
              <a:rPr lang="en-US">
                <a:latin typeface="Book Antiqua" pitchFamily="18" charset="0"/>
              </a:rPr>
              <a:t> – title’s origin</a:t>
            </a:r>
            <a:endParaRPr lang="en-US" i="1">
              <a:latin typeface="Book Antiqua" pitchFamily="18" charset="0"/>
            </a:endParaRPr>
          </a:p>
        </p:txBody>
      </p:sp>
      <p:sp>
        <p:nvSpPr>
          <p:cNvPr id="25603" name="Rectangle 3"/>
          <p:cNvSpPr>
            <a:spLocks noGrp="1" noChangeArrowheads="1"/>
          </p:cNvSpPr>
          <p:nvPr>
            <p:ph type="body" idx="1"/>
          </p:nvPr>
        </p:nvSpPr>
        <p:spPr/>
        <p:txBody>
          <a:bodyPr/>
          <a:lstStyle/>
          <a:p>
            <a:r>
              <a:rPr lang="en-US" sz="2800">
                <a:latin typeface="Book Antiqua" pitchFamily="18" charset="0"/>
              </a:rPr>
              <a:t>The title of the novel comes from a poem by the Scottish poet Robert Burns (1759 -96)</a:t>
            </a:r>
          </a:p>
          <a:p>
            <a:pPr>
              <a:buFontTx/>
              <a:buNone/>
            </a:pPr>
            <a:endParaRPr lang="en-US" sz="2800">
              <a:latin typeface="Book Antiqua" pitchFamily="18" charset="0"/>
            </a:endParaRPr>
          </a:p>
          <a:p>
            <a:pPr lvl="2">
              <a:buFontTx/>
              <a:buNone/>
            </a:pPr>
            <a:r>
              <a:rPr lang="en-US" sz="2000">
                <a:latin typeface="Book Antiqua" pitchFamily="18" charset="0"/>
              </a:rPr>
              <a:t>		The best laid schemes o’ mice and men</a:t>
            </a:r>
          </a:p>
          <a:p>
            <a:pPr lvl="2">
              <a:buFontTx/>
              <a:buNone/>
            </a:pPr>
            <a:r>
              <a:rPr lang="en-US" sz="2000">
                <a:latin typeface="Book Antiqua" pitchFamily="18" charset="0"/>
              </a:rPr>
              <a:t>		Gang aft agley </a:t>
            </a:r>
            <a:r>
              <a:rPr lang="en-US" sz="2000" i="1">
                <a:latin typeface="Book Antiqua" pitchFamily="18" charset="0"/>
              </a:rPr>
              <a:t>[often go wrong]</a:t>
            </a:r>
          </a:p>
          <a:p>
            <a:pPr lvl="2">
              <a:buFontTx/>
              <a:buNone/>
            </a:pPr>
            <a:r>
              <a:rPr lang="en-US" sz="2000" i="1">
                <a:latin typeface="Book Antiqua" pitchFamily="18" charset="0"/>
              </a:rPr>
              <a:t>		</a:t>
            </a:r>
            <a:r>
              <a:rPr lang="en-US" sz="2000">
                <a:latin typeface="Book Antiqua" pitchFamily="18" charset="0"/>
              </a:rPr>
              <a:t>And leave us nought but grief and pain</a:t>
            </a:r>
          </a:p>
          <a:p>
            <a:pPr lvl="2">
              <a:buFontTx/>
              <a:buNone/>
            </a:pPr>
            <a:r>
              <a:rPr lang="en-US" sz="2000">
                <a:latin typeface="Book Antiqua" pitchFamily="18" charset="0"/>
              </a:rPr>
              <a:t>		For promised joy!</a:t>
            </a:r>
            <a:endParaRPr lang="en-US" sz="2000" i="1">
              <a:latin typeface="Book Antiqua" pitchFamily="18" charset="0"/>
            </a:endParaRPr>
          </a:p>
        </p:txBody>
      </p:sp>
    </p:spTree>
    <p:extLst>
      <p:ext uri="{BB962C8B-B14F-4D97-AF65-F5344CB8AC3E}">
        <p14:creationId xmlns:p14="http://schemas.microsoft.com/office/powerpoint/2010/main" val="3101959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4000"/>
              <a:t>John Steinbeck was an advocate of…</a:t>
            </a:r>
          </a:p>
        </p:txBody>
      </p:sp>
      <p:sp>
        <p:nvSpPr>
          <p:cNvPr id="28675" name="Rectangle 3"/>
          <p:cNvSpPr>
            <a:spLocks noGrp="1" noChangeArrowheads="1"/>
          </p:cNvSpPr>
          <p:nvPr>
            <p:ph type="body" idx="1"/>
          </p:nvPr>
        </p:nvSpPr>
        <p:spPr/>
        <p:txBody>
          <a:bodyPr/>
          <a:lstStyle/>
          <a:p>
            <a:r>
              <a:rPr lang="en-US"/>
              <a:t>Equal rights</a:t>
            </a:r>
          </a:p>
          <a:p>
            <a:r>
              <a:rPr lang="en-US"/>
              <a:t>Civil rights</a:t>
            </a:r>
          </a:p>
          <a:p>
            <a:r>
              <a:rPr lang="en-US"/>
              <a:t>Women’s rights</a:t>
            </a:r>
          </a:p>
          <a:p>
            <a:r>
              <a:rPr lang="en-US"/>
              <a:t>Individual rights</a:t>
            </a:r>
          </a:p>
          <a:p>
            <a:endParaRPr lang="en-US"/>
          </a:p>
          <a:p>
            <a:pPr>
              <a:buFontTx/>
              <a:buNone/>
            </a:pPr>
            <a:endParaRPr lang="en-US"/>
          </a:p>
          <a:p>
            <a:endParaRPr lang="en-US"/>
          </a:p>
        </p:txBody>
      </p:sp>
    </p:spTree>
    <p:extLst>
      <p:ext uri="{BB962C8B-B14F-4D97-AF65-F5344CB8AC3E}">
        <p14:creationId xmlns:p14="http://schemas.microsoft.com/office/powerpoint/2010/main" val="1511959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Discussion...</a:t>
            </a:r>
          </a:p>
        </p:txBody>
      </p:sp>
      <p:sp>
        <p:nvSpPr>
          <p:cNvPr id="29699" name="Rectangle 3"/>
          <p:cNvSpPr>
            <a:spLocks noGrp="1" noChangeArrowheads="1"/>
          </p:cNvSpPr>
          <p:nvPr>
            <p:ph type="body" idx="1"/>
          </p:nvPr>
        </p:nvSpPr>
        <p:spPr/>
        <p:txBody>
          <a:bodyPr/>
          <a:lstStyle/>
          <a:p>
            <a:r>
              <a:rPr lang="en-US"/>
              <a:t>So if Steinbeck was an advocate of these things why would he use derogatory terms toward women, racial slurs and slurs about individuals with mental handicaps in his writing?</a:t>
            </a:r>
          </a:p>
          <a:p>
            <a:pPr lvl="1"/>
            <a:r>
              <a:rPr lang="en-US"/>
              <a:t>Time &amp; Place</a:t>
            </a:r>
          </a:p>
          <a:p>
            <a:pPr lvl="1"/>
            <a:r>
              <a:rPr lang="en-US"/>
              <a:t>Authenticity</a:t>
            </a:r>
          </a:p>
          <a:p>
            <a:pPr lvl="1"/>
            <a:r>
              <a:rPr lang="en-US"/>
              <a:t>Irony</a:t>
            </a:r>
          </a:p>
        </p:txBody>
      </p:sp>
    </p:spTree>
    <p:extLst>
      <p:ext uri="{BB962C8B-B14F-4D97-AF65-F5344CB8AC3E}">
        <p14:creationId xmlns:p14="http://schemas.microsoft.com/office/powerpoint/2010/main" val="2865553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As we read look for…</a:t>
            </a:r>
          </a:p>
        </p:txBody>
      </p:sp>
      <p:sp>
        <p:nvSpPr>
          <p:cNvPr id="30723" name="Rectangle 3"/>
          <p:cNvSpPr>
            <a:spLocks noGrp="1" noChangeArrowheads="1"/>
          </p:cNvSpPr>
          <p:nvPr>
            <p:ph type="body" idx="1"/>
          </p:nvPr>
        </p:nvSpPr>
        <p:spPr/>
        <p:txBody>
          <a:bodyPr/>
          <a:lstStyle/>
          <a:p>
            <a:r>
              <a:rPr lang="en-US"/>
              <a:t>What the characters says about each other.</a:t>
            </a:r>
          </a:p>
          <a:p>
            <a:r>
              <a:rPr lang="en-US"/>
              <a:t>What the characters are called, but how their actions are opposite of these words.</a:t>
            </a:r>
          </a:p>
        </p:txBody>
      </p:sp>
    </p:spTree>
    <p:extLst>
      <p:ext uri="{BB962C8B-B14F-4D97-AF65-F5344CB8AC3E}">
        <p14:creationId xmlns:p14="http://schemas.microsoft.com/office/powerpoint/2010/main" val="203883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sz="4000"/>
              <a:t>Why do people use hateful words to describe others?</a:t>
            </a:r>
          </a:p>
        </p:txBody>
      </p:sp>
      <p:sp>
        <p:nvSpPr>
          <p:cNvPr id="31747" name="Rectangle 3"/>
          <p:cNvSpPr>
            <a:spLocks noGrp="1" noChangeArrowheads="1"/>
          </p:cNvSpPr>
          <p:nvPr>
            <p:ph type="body" idx="1"/>
          </p:nvPr>
        </p:nvSpPr>
        <p:spPr/>
        <p:txBody>
          <a:bodyPr/>
          <a:lstStyle/>
          <a:p>
            <a:r>
              <a:rPr lang="en-US"/>
              <a:t>Insecurity</a:t>
            </a:r>
          </a:p>
          <a:p>
            <a:r>
              <a:rPr lang="en-US"/>
              <a:t>False sense of power</a:t>
            </a:r>
          </a:p>
          <a:p>
            <a:r>
              <a:rPr lang="en-US"/>
              <a:t>Cruelness</a:t>
            </a:r>
          </a:p>
        </p:txBody>
      </p:sp>
    </p:spTree>
    <p:extLst>
      <p:ext uri="{BB962C8B-B14F-4D97-AF65-F5344CB8AC3E}">
        <p14:creationId xmlns:p14="http://schemas.microsoft.com/office/powerpoint/2010/main" val="1702255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a:r>
              <a:rPr lang="en-US"/>
              <a:t>    </a:t>
            </a:r>
            <a:r>
              <a:rPr lang="en-US">
                <a:latin typeface="Book Antiqua" pitchFamily="18" charset="0"/>
              </a:rPr>
              <a:t>A Look at the Author</a:t>
            </a:r>
          </a:p>
        </p:txBody>
      </p:sp>
      <p:sp>
        <p:nvSpPr>
          <p:cNvPr id="5123" name="Rectangle 3"/>
          <p:cNvSpPr>
            <a:spLocks noGrp="1" noChangeArrowheads="1"/>
          </p:cNvSpPr>
          <p:nvPr>
            <p:ph type="body" idx="1"/>
          </p:nvPr>
        </p:nvSpPr>
        <p:spPr/>
        <p:txBody>
          <a:bodyPr>
            <a:normAutofit lnSpcReduction="10000"/>
          </a:bodyPr>
          <a:lstStyle/>
          <a:p>
            <a:pPr>
              <a:lnSpc>
                <a:spcPct val="80000"/>
              </a:lnSpc>
            </a:pPr>
            <a:r>
              <a:rPr lang="en-US" sz="2700">
                <a:latin typeface="Book Antiqua" pitchFamily="18" charset="0"/>
              </a:rPr>
              <a:t>Born February 27</a:t>
            </a:r>
            <a:r>
              <a:rPr lang="en-US" sz="2700" baseline="30000">
                <a:latin typeface="Book Antiqua" pitchFamily="18" charset="0"/>
              </a:rPr>
              <a:t>th</a:t>
            </a:r>
            <a:r>
              <a:rPr lang="en-US" sz="2700">
                <a:latin typeface="Book Antiqua" pitchFamily="18" charset="0"/>
              </a:rPr>
              <a:t> in 1902 in Salinas, California, </a:t>
            </a:r>
          </a:p>
          <a:p>
            <a:pPr>
              <a:lnSpc>
                <a:spcPct val="80000"/>
              </a:lnSpc>
              <a:buFontTx/>
              <a:buNone/>
            </a:pPr>
            <a:r>
              <a:rPr lang="en-US" sz="2700">
                <a:latin typeface="Book Antiqua" pitchFamily="18" charset="0"/>
              </a:rPr>
              <a:t>John was the 3</a:t>
            </a:r>
            <a:r>
              <a:rPr lang="en-US" sz="2700" baseline="30000">
                <a:latin typeface="Book Antiqua" pitchFamily="18" charset="0"/>
              </a:rPr>
              <a:t>rd</a:t>
            </a:r>
            <a:r>
              <a:rPr lang="en-US" sz="2700">
                <a:latin typeface="Book Antiqua" pitchFamily="18" charset="0"/>
              </a:rPr>
              <a:t> of 4 children, and the only son.</a:t>
            </a:r>
          </a:p>
          <a:p>
            <a:pPr>
              <a:lnSpc>
                <a:spcPct val="80000"/>
              </a:lnSpc>
            </a:pPr>
            <a:endParaRPr lang="en-US" sz="2700">
              <a:latin typeface="Book Antiqua" pitchFamily="18" charset="0"/>
            </a:endParaRPr>
          </a:p>
          <a:p>
            <a:pPr>
              <a:lnSpc>
                <a:spcPct val="80000"/>
              </a:lnSpc>
            </a:pPr>
            <a:r>
              <a:rPr lang="en-US" sz="2700">
                <a:latin typeface="Book Antiqua" pitchFamily="18" charset="0"/>
              </a:rPr>
              <a:t>During his childhood, Steinbeck </a:t>
            </a:r>
          </a:p>
          <a:p>
            <a:pPr>
              <a:lnSpc>
                <a:spcPct val="80000"/>
              </a:lnSpc>
              <a:buFontTx/>
              <a:buNone/>
            </a:pPr>
            <a:r>
              <a:rPr lang="en-US" sz="2700">
                <a:latin typeface="Book Antiqua" pitchFamily="18" charset="0"/>
              </a:rPr>
              <a:t>learned to appreciate his surroundings, </a:t>
            </a:r>
          </a:p>
          <a:p>
            <a:pPr>
              <a:lnSpc>
                <a:spcPct val="80000"/>
              </a:lnSpc>
              <a:buFontTx/>
              <a:buNone/>
            </a:pPr>
            <a:r>
              <a:rPr lang="en-US" sz="2700">
                <a:latin typeface="Book Antiqua" pitchFamily="18" charset="0"/>
              </a:rPr>
              <a:t>and loved the Salinas countryside and </a:t>
            </a:r>
          </a:p>
          <a:p>
            <a:pPr>
              <a:lnSpc>
                <a:spcPct val="80000"/>
              </a:lnSpc>
              <a:buFontTx/>
              <a:buNone/>
            </a:pPr>
            <a:r>
              <a:rPr lang="en-US" sz="2700">
                <a:latin typeface="Book Antiqua" pitchFamily="18" charset="0"/>
              </a:rPr>
              <a:t>the nearby Pacific Ocean; it would be </a:t>
            </a:r>
          </a:p>
          <a:p>
            <a:pPr>
              <a:lnSpc>
                <a:spcPct val="80000"/>
              </a:lnSpc>
              <a:buFontTx/>
              <a:buNone/>
            </a:pPr>
            <a:r>
              <a:rPr lang="en-US" sz="2700">
                <a:latin typeface="Book Antiqua" pitchFamily="18" charset="0"/>
              </a:rPr>
              <a:t>this appreciation that would later come </a:t>
            </a:r>
          </a:p>
          <a:p>
            <a:pPr>
              <a:lnSpc>
                <a:spcPct val="80000"/>
              </a:lnSpc>
              <a:buFontTx/>
              <a:buNone/>
            </a:pPr>
            <a:r>
              <a:rPr lang="en-US" sz="2700">
                <a:latin typeface="Book Antiqua" pitchFamily="18" charset="0"/>
              </a:rPr>
              <a:t>out in his writing</a:t>
            </a:r>
          </a:p>
          <a:p>
            <a:pPr>
              <a:lnSpc>
                <a:spcPct val="80000"/>
              </a:lnSpc>
            </a:pPr>
            <a:endParaRPr lang="en-US" sz="2700">
              <a:latin typeface="Book Antiqua" pitchFamily="18" charset="0"/>
            </a:endParaRPr>
          </a:p>
          <a:p>
            <a:pPr>
              <a:lnSpc>
                <a:spcPct val="80000"/>
              </a:lnSpc>
            </a:pPr>
            <a:r>
              <a:rPr lang="en-US" sz="2700">
                <a:latin typeface="Book Antiqua" pitchFamily="18" charset="0"/>
              </a:rPr>
              <a:t>Steinbeck worked during his summers as a hired </a:t>
            </a:r>
          </a:p>
          <a:p>
            <a:pPr>
              <a:lnSpc>
                <a:spcPct val="80000"/>
              </a:lnSpc>
              <a:buFontTx/>
              <a:buNone/>
            </a:pPr>
            <a:r>
              <a:rPr lang="en-US" sz="2700">
                <a:latin typeface="Book Antiqua" pitchFamily="18" charset="0"/>
              </a:rPr>
              <a:t>hand in nearby ranches</a:t>
            </a:r>
          </a:p>
          <a:p>
            <a:pPr>
              <a:lnSpc>
                <a:spcPct val="80000"/>
              </a:lnSpc>
              <a:buFontTx/>
              <a:buNone/>
            </a:pPr>
            <a:endParaRPr lang="en-US" sz="2700">
              <a:latin typeface="Book Antiqua" pitchFamily="18" charset="0"/>
            </a:endParaRPr>
          </a:p>
          <a:p>
            <a:pPr>
              <a:lnSpc>
                <a:spcPct val="80000"/>
              </a:lnSpc>
              <a:buFontTx/>
              <a:buNone/>
            </a:pPr>
            <a:endParaRPr lang="en-US" sz="2800">
              <a:latin typeface="Book Antiqua" pitchFamily="18" charset="0"/>
            </a:endParaRPr>
          </a:p>
        </p:txBody>
      </p:sp>
      <p:pic>
        <p:nvPicPr>
          <p:cNvPr id="5124" name="Picture 4" descr="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3733800"/>
            <a:ext cx="89217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john-steinbeck-200x31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590800"/>
            <a:ext cx="8699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779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atin typeface="Academy Engraved LET" pitchFamily="2" charset="0"/>
              </a:rPr>
              <a:t>The Fields of Salinas, California</a:t>
            </a:r>
          </a:p>
        </p:txBody>
      </p:sp>
      <p:pic>
        <p:nvPicPr>
          <p:cNvPr id="6147" name="Picture 3" descr="listf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2895600" cy="195421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0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43000"/>
            <a:ext cx="1428750" cy="181927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ammemfilbend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733800"/>
            <a:ext cx="3421063"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alin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133600"/>
            <a:ext cx="335280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Dotternew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895600"/>
            <a:ext cx="2895600" cy="166528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lettu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1143000"/>
            <a:ext cx="27432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Migrant family hauls broken down car of another family to pea fields. February, 1935">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2590800"/>
            <a:ext cx="2438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Ditched, Stalled and Stranded. Migratory Farm Laborer. San Joaquin Valley, CA. February 1935">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 y="4495800"/>
            <a:ext cx="162877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descr="peapickerstn_100">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86600" y="1143000"/>
            <a:ext cx="1752600" cy="160972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joblesstn_100">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0200" y="4495800"/>
            <a:ext cx="16764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descr="A Labor Market Where None Are Refused. Imperial Valley. 1935">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00800" y="4648200"/>
            <a:ext cx="24384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120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152400" y="609600"/>
            <a:ext cx="8229600" cy="5791200"/>
          </a:xfrm>
        </p:spPr>
        <p:txBody>
          <a:bodyPr/>
          <a:lstStyle/>
          <a:p>
            <a:pPr>
              <a:lnSpc>
                <a:spcPct val="80000"/>
              </a:lnSpc>
            </a:pPr>
            <a:r>
              <a:rPr lang="en-US" sz="2300">
                <a:latin typeface="Book Antiqua" pitchFamily="18" charset="0"/>
              </a:rPr>
              <a:t>At the age of 14 he decided to be a writer </a:t>
            </a:r>
          </a:p>
          <a:p>
            <a:pPr>
              <a:lnSpc>
                <a:spcPct val="80000"/>
              </a:lnSpc>
              <a:buFontTx/>
              <a:buNone/>
            </a:pPr>
            <a:r>
              <a:rPr lang="en-US" sz="2300">
                <a:latin typeface="Book Antiqua" pitchFamily="18" charset="0"/>
              </a:rPr>
              <a:t>and spent a lot of time writing in his room</a:t>
            </a:r>
          </a:p>
          <a:p>
            <a:pPr>
              <a:lnSpc>
                <a:spcPct val="80000"/>
              </a:lnSpc>
              <a:buFontTx/>
              <a:buNone/>
            </a:pPr>
            <a:endParaRPr lang="en-US" sz="2300">
              <a:latin typeface="Book Antiqua" pitchFamily="18" charset="0"/>
            </a:endParaRPr>
          </a:p>
          <a:p>
            <a:pPr>
              <a:lnSpc>
                <a:spcPct val="80000"/>
              </a:lnSpc>
            </a:pPr>
            <a:r>
              <a:rPr lang="en-US" sz="2300">
                <a:latin typeface="Book Antiqua" pitchFamily="18" charset="0"/>
              </a:rPr>
              <a:t>In high school, Steinbeck did well in English </a:t>
            </a:r>
          </a:p>
          <a:p>
            <a:pPr>
              <a:lnSpc>
                <a:spcPct val="80000"/>
              </a:lnSpc>
              <a:buFontTx/>
              <a:buNone/>
            </a:pPr>
            <a:r>
              <a:rPr lang="en-US" sz="2300">
                <a:latin typeface="Book Antiqua" pitchFamily="18" charset="0"/>
              </a:rPr>
              <a:t>and edited the school yearbook</a:t>
            </a:r>
          </a:p>
          <a:p>
            <a:pPr>
              <a:lnSpc>
                <a:spcPct val="80000"/>
              </a:lnSpc>
            </a:pPr>
            <a:endParaRPr lang="en-US" sz="2300">
              <a:latin typeface="Book Antiqua" pitchFamily="18" charset="0"/>
            </a:endParaRPr>
          </a:p>
          <a:p>
            <a:pPr>
              <a:lnSpc>
                <a:spcPct val="80000"/>
              </a:lnSpc>
            </a:pPr>
            <a:r>
              <a:rPr lang="en-US" sz="2300">
                <a:latin typeface="Book Antiqua" pitchFamily="18" charset="0"/>
              </a:rPr>
              <a:t>1919-1925 Steinbeck attended Stanford Uni-</a:t>
            </a:r>
          </a:p>
          <a:p>
            <a:pPr>
              <a:lnSpc>
                <a:spcPct val="80000"/>
              </a:lnSpc>
              <a:buFontTx/>
              <a:buNone/>
            </a:pPr>
            <a:r>
              <a:rPr lang="en-US" sz="2300">
                <a:latin typeface="Book Antiqua" pitchFamily="18" charset="0"/>
              </a:rPr>
              <a:t>versity to please his parents, but only chose </a:t>
            </a:r>
          </a:p>
          <a:p>
            <a:pPr>
              <a:lnSpc>
                <a:spcPct val="80000"/>
              </a:lnSpc>
              <a:buFontTx/>
              <a:buNone/>
            </a:pPr>
            <a:r>
              <a:rPr lang="en-US" sz="2300">
                <a:latin typeface="Book Antiqua" pitchFamily="18" charset="0"/>
              </a:rPr>
              <a:t>courses that interested him, classical and British </a:t>
            </a:r>
          </a:p>
          <a:p>
            <a:pPr>
              <a:lnSpc>
                <a:spcPct val="80000"/>
              </a:lnSpc>
              <a:buFontTx/>
              <a:buNone/>
            </a:pPr>
            <a:r>
              <a:rPr lang="en-US" sz="2300">
                <a:latin typeface="Book Antiqua" pitchFamily="18" charset="0"/>
              </a:rPr>
              <a:t>Literature, writing courses and the odd science </a:t>
            </a:r>
          </a:p>
          <a:p>
            <a:pPr>
              <a:lnSpc>
                <a:spcPct val="80000"/>
              </a:lnSpc>
              <a:buFontTx/>
              <a:buNone/>
            </a:pPr>
            <a:r>
              <a:rPr lang="en-US" sz="2300">
                <a:latin typeface="Book Antiqua" pitchFamily="18" charset="0"/>
              </a:rPr>
              <a:t>course.</a:t>
            </a:r>
          </a:p>
          <a:p>
            <a:pPr>
              <a:lnSpc>
                <a:spcPct val="80000"/>
              </a:lnSpc>
              <a:buFontTx/>
              <a:buNone/>
            </a:pPr>
            <a:endParaRPr lang="en-US" sz="2300">
              <a:latin typeface="Book Antiqua" pitchFamily="18" charset="0"/>
            </a:endParaRPr>
          </a:p>
          <a:p>
            <a:pPr>
              <a:lnSpc>
                <a:spcPct val="80000"/>
              </a:lnSpc>
            </a:pPr>
            <a:r>
              <a:rPr lang="en-US" sz="2300">
                <a:latin typeface="Book Antiqua" pitchFamily="18" charset="0"/>
              </a:rPr>
              <a:t>However, Steinbeck did not receive a degree </a:t>
            </a:r>
          </a:p>
          <a:p>
            <a:pPr>
              <a:lnSpc>
                <a:spcPct val="80000"/>
              </a:lnSpc>
              <a:buFontTx/>
              <a:buNone/>
            </a:pPr>
            <a:r>
              <a:rPr lang="en-US" sz="2300">
                <a:latin typeface="Book Antiqua" pitchFamily="18" charset="0"/>
              </a:rPr>
              <a:t>because he would drop in and out of school,</a:t>
            </a:r>
          </a:p>
          <a:p>
            <a:pPr>
              <a:lnSpc>
                <a:spcPct val="80000"/>
              </a:lnSpc>
              <a:buFontTx/>
              <a:buNone/>
            </a:pPr>
            <a:r>
              <a:rPr lang="en-US" sz="2300">
                <a:latin typeface="Book Antiqua" pitchFamily="18" charset="0"/>
              </a:rPr>
              <a:t>sometimes to work with migrant and bindlestiffs on </a:t>
            </a:r>
          </a:p>
          <a:p>
            <a:pPr>
              <a:lnSpc>
                <a:spcPct val="80000"/>
              </a:lnSpc>
              <a:buFontTx/>
              <a:buNone/>
            </a:pPr>
            <a:r>
              <a:rPr lang="en-US" sz="2300">
                <a:latin typeface="Book Antiqua" pitchFamily="18" charset="0"/>
              </a:rPr>
              <a:t>California ranches</a:t>
            </a:r>
          </a:p>
        </p:txBody>
      </p:sp>
      <p:pic>
        <p:nvPicPr>
          <p:cNvPr id="7171" name="Picture 3" descr="Diploma_-_HS_19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828800"/>
            <a:ext cx="1912938"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711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533400" y="457200"/>
            <a:ext cx="8229600" cy="5867400"/>
          </a:xfrm>
        </p:spPr>
        <p:txBody>
          <a:bodyPr/>
          <a:lstStyle/>
          <a:p>
            <a:pPr>
              <a:lnSpc>
                <a:spcPct val="90000"/>
              </a:lnSpc>
            </a:pPr>
            <a:r>
              <a:rPr lang="en-US" sz="2400">
                <a:latin typeface="Book Antiqua" pitchFamily="18" charset="0"/>
              </a:rPr>
              <a:t>During the late 1920s and 1930s he concentrated on writing and wrote several novels set in California.</a:t>
            </a:r>
          </a:p>
          <a:p>
            <a:pPr>
              <a:lnSpc>
                <a:spcPct val="90000"/>
              </a:lnSpc>
            </a:pPr>
            <a:endParaRPr lang="en-US" sz="2400">
              <a:latin typeface="Book Antiqua" pitchFamily="18" charset="0"/>
            </a:endParaRPr>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r>
              <a:rPr lang="en-US" sz="2400">
                <a:latin typeface="Book Antiqua" pitchFamily="18" charset="0"/>
              </a:rPr>
              <a:t>Steinbeck gained </a:t>
            </a:r>
          </a:p>
          <a:p>
            <a:pPr>
              <a:lnSpc>
                <a:spcPct val="90000"/>
              </a:lnSpc>
              <a:buFontTx/>
              <a:buNone/>
            </a:pPr>
            <a:r>
              <a:rPr lang="en-US" sz="2400">
                <a:latin typeface="Book Antiqua" pitchFamily="18" charset="0"/>
              </a:rPr>
              <a:t>great success by</a:t>
            </a:r>
          </a:p>
          <a:p>
            <a:pPr>
              <a:lnSpc>
                <a:spcPct val="90000"/>
              </a:lnSpc>
              <a:buFontTx/>
              <a:buNone/>
            </a:pPr>
            <a:r>
              <a:rPr lang="en-US" sz="2400">
                <a:latin typeface="Book Antiqua" pitchFamily="18" charset="0"/>
              </a:rPr>
              <a:t>readers and critics.</a:t>
            </a:r>
          </a:p>
          <a:p>
            <a:pPr>
              <a:lnSpc>
                <a:spcPct val="90000"/>
              </a:lnSpc>
            </a:pPr>
            <a:endParaRPr lang="en-US" sz="2400">
              <a:latin typeface="Book Antiqua" pitchFamily="18" charset="0"/>
            </a:endParaRPr>
          </a:p>
        </p:txBody>
      </p:sp>
      <p:pic>
        <p:nvPicPr>
          <p:cNvPr id="8195" name="Picture 3" descr="136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133600"/>
            <a:ext cx="115728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194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371600"/>
            <a:ext cx="1098550" cy="167163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tortilla%2520flatt%2520SMALL">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1905000"/>
            <a:ext cx="12001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22531">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1219200"/>
            <a:ext cx="117157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1447800"/>
            <a:ext cx="11684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steinbeck1">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1905000"/>
            <a:ext cx="1154113"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books_feature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1400" y="4343400"/>
            <a:ext cx="43434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202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457200" y="533400"/>
            <a:ext cx="8229600" cy="5562600"/>
          </a:xfrm>
        </p:spPr>
        <p:txBody>
          <a:bodyPr/>
          <a:lstStyle/>
          <a:p>
            <a:pPr>
              <a:lnSpc>
                <a:spcPct val="80000"/>
              </a:lnSpc>
            </a:pPr>
            <a:r>
              <a:rPr lang="en-US" sz="2400">
                <a:latin typeface="Book Antiqua" pitchFamily="18" charset="0"/>
              </a:rPr>
              <a:t>In 1929, he published his first novel, </a:t>
            </a:r>
            <a:r>
              <a:rPr lang="en-US" sz="2400" i="1">
                <a:latin typeface="Book Antiqua" pitchFamily="18" charset="0"/>
              </a:rPr>
              <a:t>Cup of Gold</a:t>
            </a:r>
          </a:p>
          <a:p>
            <a:pPr>
              <a:lnSpc>
                <a:spcPct val="80000"/>
              </a:lnSpc>
            </a:pPr>
            <a:endParaRPr lang="en-US" sz="2400">
              <a:latin typeface="Book Antiqua" pitchFamily="18" charset="0"/>
            </a:endParaRPr>
          </a:p>
          <a:p>
            <a:pPr>
              <a:lnSpc>
                <a:spcPct val="80000"/>
              </a:lnSpc>
            </a:pPr>
            <a:r>
              <a:rPr lang="en-US" sz="2400">
                <a:latin typeface="Book Antiqua" pitchFamily="18" charset="0"/>
              </a:rPr>
              <a:t>In 1930, Steinbeck married Carol Henning, and they</a:t>
            </a:r>
          </a:p>
          <a:p>
            <a:pPr>
              <a:lnSpc>
                <a:spcPct val="80000"/>
              </a:lnSpc>
              <a:buFontTx/>
              <a:buNone/>
            </a:pPr>
            <a:r>
              <a:rPr lang="en-US" sz="2400">
                <a:latin typeface="Book Antiqua" pitchFamily="18" charset="0"/>
              </a:rPr>
              <a:t>moved into his family’s home. His father helped support </a:t>
            </a:r>
          </a:p>
          <a:p>
            <a:pPr>
              <a:lnSpc>
                <a:spcPct val="80000"/>
              </a:lnSpc>
              <a:buFontTx/>
              <a:buNone/>
            </a:pPr>
            <a:r>
              <a:rPr lang="en-US" sz="2400">
                <a:latin typeface="Book Antiqua" pitchFamily="18" charset="0"/>
              </a:rPr>
              <a:t>the struggling couple, but unfortunately, they divorced in </a:t>
            </a:r>
          </a:p>
          <a:p>
            <a:pPr>
              <a:lnSpc>
                <a:spcPct val="80000"/>
              </a:lnSpc>
              <a:buFontTx/>
              <a:buNone/>
            </a:pPr>
            <a:r>
              <a:rPr lang="en-US" sz="2400">
                <a:latin typeface="Book Antiqua" pitchFamily="18" charset="0"/>
              </a:rPr>
              <a:t>1942.</a:t>
            </a:r>
          </a:p>
          <a:p>
            <a:pPr>
              <a:lnSpc>
                <a:spcPct val="80000"/>
              </a:lnSpc>
              <a:buFontTx/>
              <a:buNone/>
            </a:pPr>
            <a:endParaRPr lang="en-US" sz="2400">
              <a:latin typeface="Book Antiqua" pitchFamily="18" charset="0"/>
            </a:endParaRPr>
          </a:p>
          <a:p>
            <a:pPr>
              <a:lnSpc>
                <a:spcPct val="80000"/>
              </a:lnSpc>
            </a:pPr>
            <a:r>
              <a:rPr lang="en-US" sz="2400">
                <a:latin typeface="Book Antiqua" pitchFamily="18" charset="0"/>
              </a:rPr>
              <a:t>In 1935, he won his first literary prize,</a:t>
            </a:r>
          </a:p>
          <a:p>
            <a:pPr>
              <a:lnSpc>
                <a:spcPct val="80000"/>
              </a:lnSpc>
              <a:buFontTx/>
              <a:buNone/>
            </a:pPr>
            <a:r>
              <a:rPr lang="en-US" sz="2400">
                <a:latin typeface="Book Antiqua" pitchFamily="18" charset="0"/>
              </a:rPr>
              <a:t>Commonwealth Club of California </a:t>
            </a:r>
          </a:p>
          <a:p>
            <a:pPr>
              <a:lnSpc>
                <a:spcPct val="80000"/>
              </a:lnSpc>
              <a:buFontTx/>
              <a:buNone/>
            </a:pPr>
            <a:r>
              <a:rPr lang="en-US" sz="2400">
                <a:latin typeface="Book Antiqua" pitchFamily="18" charset="0"/>
              </a:rPr>
              <a:t>Gold Medal for Best Novel by a </a:t>
            </a:r>
          </a:p>
          <a:p>
            <a:pPr>
              <a:lnSpc>
                <a:spcPct val="80000"/>
              </a:lnSpc>
              <a:buFontTx/>
              <a:buNone/>
            </a:pPr>
            <a:r>
              <a:rPr lang="en-US" sz="2400">
                <a:latin typeface="Book Antiqua" pitchFamily="18" charset="0"/>
              </a:rPr>
              <a:t>Californian for his novel, </a:t>
            </a:r>
            <a:r>
              <a:rPr lang="en-US" sz="2400" i="1">
                <a:latin typeface="Book Antiqua" pitchFamily="18" charset="0"/>
              </a:rPr>
              <a:t>Tortilla Flat.</a:t>
            </a:r>
            <a:endParaRPr lang="en-US" sz="2400">
              <a:latin typeface="Book Antiqua" pitchFamily="18" charset="0"/>
            </a:endParaRPr>
          </a:p>
          <a:p>
            <a:pPr>
              <a:lnSpc>
                <a:spcPct val="80000"/>
              </a:lnSpc>
              <a:buFontTx/>
              <a:buNone/>
            </a:pPr>
            <a:endParaRPr lang="en-US" sz="2400">
              <a:latin typeface="Book Antiqua" pitchFamily="18" charset="0"/>
            </a:endParaRPr>
          </a:p>
          <a:p>
            <a:pPr>
              <a:lnSpc>
                <a:spcPct val="80000"/>
              </a:lnSpc>
            </a:pPr>
            <a:r>
              <a:rPr lang="en-US" sz="2400">
                <a:latin typeface="Book Antiqua" pitchFamily="18" charset="0"/>
              </a:rPr>
              <a:t>In 1936, </a:t>
            </a:r>
            <a:r>
              <a:rPr lang="en-US" sz="2400" i="1">
                <a:latin typeface="Book Antiqua" pitchFamily="18" charset="0"/>
              </a:rPr>
              <a:t>Of Mice and Men </a:t>
            </a:r>
            <a:r>
              <a:rPr lang="en-US" sz="2400">
                <a:latin typeface="Book Antiqua" pitchFamily="18" charset="0"/>
              </a:rPr>
              <a:t>was published, </a:t>
            </a:r>
          </a:p>
          <a:p>
            <a:pPr>
              <a:lnSpc>
                <a:spcPct val="80000"/>
              </a:lnSpc>
              <a:buFontTx/>
              <a:buNone/>
            </a:pPr>
            <a:r>
              <a:rPr lang="en-US" sz="2400">
                <a:latin typeface="Book Antiqua" pitchFamily="18" charset="0"/>
              </a:rPr>
              <a:t>and was so widely accepted that Steinbeck </a:t>
            </a:r>
          </a:p>
          <a:p>
            <a:pPr>
              <a:lnSpc>
                <a:spcPct val="80000"/>
              </a:lnSpc>
              <a:buFontTx/>
              <a:buNone/>
            </a:pPr>
            <a:r>
              <a:rPr lang="en-US" sz="2400">
                <a:latin typeface="Book Antiqua" pitchFamily="18" charset="0"/>
              </a:rPr>
              <a:t>began a book tour that led him to Europe.</a:t>
            </a:r>
          </a:p>
          <a:p>
            <a:pPr>
              <a:lnSpc>
                <a:spcPct val="80000"/>
              </a:lnSpc>
              <a:buFontTx/>
              <a:buNone/>
            </a:pPr>
            <a:endParaRPr lang="en-US" sz="2400">
              <a:latin typeface="Book Antiqua" pitchFamily="18" charset="0"/>
            </a:endParaRPr>
          </a:p>
        </p:txBody>
      </p:sp>
      <p:pic>
        <p:nvPicPr>
          <p:cNvPr id="9219" name="Picture 3" descr="tortilla%2520flatt%2520SMAL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819400"/>
            <a:ext cx="12001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1661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4724400"/>
            <a:ext cx="1306513" cy="198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106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304800" y="685800"/>
            <a:ext cx="8229600" cy="5791200"/>
          </a:xfrm>
        </p:spPr>
        <p:txBody>
          <a:bodyPr/>
          <a:lstStyle/>
          <a:p>
            <a:pPr>
              <a:lnSpc>
                <a:spcPct val="90000"/>
              </a:lnSpc>
            </a:pPr>
            <a:r>
              <a:rPr lang="en-US" sz="2400">
                <a:latin typeface="Book Antiqua" pitchFamily="18" charset="0"/>
              </a:rPr>
              <a:t>In 1939, </a:t>
            </a:r>
            <a:r>
              <a:rPr lang="en-US" sz="2400" i="1">
                <a:latin typeface="Book Antiqua" pitchFamily="18" charset="0"/>
              </a:rPr>
              <a:t>The Grapes of Wrath</a:t>
            </a:r>
            <a:r>
              <a:rPr lang="en-US" sz="2400">
                <a:latin typeface="Book Antiqua" pitchFamily="18" charset="0"/>
              </a:rPr>
              <a:t> </a:t>
            </a:r>
          </a:p>
          <a:p>
            <a:pPr>
              <a:lnSpc>
                <a:spcPct val="90000"/>
              </a:lnSpc>
              <a:buFontTx/>
              <a:buNone/>
            </a:pPr>
            <a:r>
              <a:rPr lang="en-US" sz="2400">
                <a:latin typeface="Book Antiqua" pitchFamily="18" charset="0"/>
              </a:rPr>
              <a:t>was published and became an </a:t>
            </a:r>
          </a:p>
          <a:p>
            <a:pPr>
              <a:lnSpc>
                <a:spcPct val="90000"/>
              </a:lnSpc>
              <a:buFontTx/>
              <a:buNone/>
            </a:pPr>
            <a:r>
              <a:rPr lang="en-US" sz="2400">
                <a:latin typeface="Book Antiqua" pitchFamily="18" charset="0"/>
              </a:rPr>
              <a:t>instant best-seller; in 1940 it was </a:t>
            </a:r>
          </a:p>
          <a:p>
            <a:pPr>
              <a:lnSpc>
                <a:spcPct val="90000"/>
              </a:lnSpc>
              <a:buFontTx/>
              <a:buNone/>
            </a:pPr>
            <a:r>
              <a:rPr lang="en-US" sz="2400">
                <a:latin typeface="Book Antiqua" pitchFamily="18" charset="0"/>
              </a:rPr>
              <a:t>awarded the Pulitzer Prize, one </a:t>
            </a:r>
          </a:p>
          <a:p>
            <a:pPr>
              <a:lnSpc>
                <a:spcPct val="90000"/>
              </a:lnSpc>
              <a:buFontTx/>
              <a:buNone/>
            </a:pPr>
            <a:r>
              <a:rPr lang="en-US" sz="2400">
                <a:latin typeface="Book Antiqua" pitchFamily="18" charset="0"/>
              </a:rPr>
              <a:t>of the most prestigious literary awards in the world.</a:t>
            </a:r>
          </a:p>
          <a:p>
            <a:pPr>
              <a:lnSpc>
                <a:spcPct val="90000"/>
              </a:lnSpc>
            </a:pPr>
            <a:endParaRPr lang="en-US" sz="2400">
              <a:latin typeface="Book Antiqua" pitchFamily="18" charset="0"/>
            </a:endParaRPr>
          </a:p>
          <a:p>
            <a:pPr>
              <a:lnSpc>
                <a:spcPct val="90000"/>
              </a:lnSpc>
            </a:pPr>
            <a:r>
              <a:rPr lang="en-US" sz="2400">
                <a:latin typeface="Book Antiqua" pitchFamily="18" charset="0"/>
              </a:rPr>
              <a:t>This novel, just like </a:t>
            </a:r>
            <a:r>
              <a:rPr lang="en-US" sz="2400" i="1">
                <a:latin typeface="Book Antiqua" pitchFamily="18" charset="0"/>
              </a:rPr>
              <a:t>Of Mice and Men</a:t>
            </a:r>
            <a:r>
              <a:rPr lang="en-US" sz="2400">
                <a:latin typeface="Book Antiqua" pitchFamily="18" charset="0"/>
              </a:rPr>
              <a:t>, </a:t>
            </a:r>
          </a:p>
          <a:p>
            <a:pPr>
              <a:lnSpc>
                <a:spcPct val="90000"/>
              </a:lnSpc>
              <a:buFontTx/>
              <a:buNone/>
            </a:pPr>
            <a:r>
              <a:rPr lang="en-US" sz="2400">
                <a:latin typeface="Book Antiqua" pitchFamily="18" charset="0"/>
              </a:rPr>
              <a:t>stemmed from his experience working </a:t>
            </a:r>
          </a:p>
          <a:p>
            <a:pPr>
              <a:lnSpc>
                <a:spcPct val="90000"/>
              </a:lnSpc>
              <a:buFontTx/>
              <a:buNone/>
            </a:pPr>
            <a:r>
              <a:rPr lang="en-US" sz="2400">
                <a:latin typeface="Book Antiqua" pitchFamily="18" charset="0"/>
              </a:rPr>
              <a:t>among migrant workers.  </a:t>
            </a:r>
          </a:p>
          <a:p>
            <a:pPr>
              <a:lnSpc>
                <a:spcPct val="90000"/>
              </a:lnSpc>
            </a:pPr>
            <a:endParaRPr lang="en-US" sz="2400">
              <a:latin typeface="Book Antiqua" pitchFamily="18" charset="0"/>
            </a:endParaRPr>
          </a:p>
          <a:p>
            <a:pPr>
              <a:lnSpc>
                <a:spcPct val="90000"/>
              </a:lnSpc>
            </a:pPr>
            <a:r>
              <a:rPr lang="en-US" sz="2400">
                <a:latin typeface="Book Antiqua" pitchFamily="18" charset="0"/>
              </a:rPr>
              <a:t>Steinbeck’s experiences in the fields researching migrant </a:t>
            </a:r>
          </a:p>
          <a:p>
            <a:pPr>
              <a:lnSpc>
                <a:spcPct val="90000"/>
              </a:lnSpc>
              <a:buFontTx/>
              <a:buNone/>
            </a:pPr>
            <a:r>
              <a:rPr lang="en-US" sz="2400">
                <a:latin typeface="Book Antiqua" pitchFamily="18" charset="0"/>
              </a:rPr>
              <a:t>workers led him to have more compassion for these</a:t>
            </a:r>
          </a:p>
          <a:p>
            <a:pPr>
              <a:lnSpc>
                <a:spcPct val="90000"/>
              </a:lnSpc>
              <a:buFontTx/>
              <a:buNone/>
            </a:pPr>
            <a:r>
              <a:rPr lang="en-US" sz="2400">
                <a:latin typeface="Book Antiqua" pitchFamily="18" charset="0"/>
              </a:rPr>
              <a:t>workers, and stirred up his concern for social justice</a:t>
            </a:r>
            <a:r>
              <a:rPr lang="en-US" sz="2400"/>
              <a:t>.</a:t>
            </a:r>
          </a:p>
          <a:p>
            <a:pPr>
              <a:lnSpc>
                <a:spcPct val="90000"/>
              </a:lnSpc>
              <a:buFontTx/>
              <a:buNone/>
            </a:pPr>
            <a:endParaRPr lang="en-US" sz="2400"/>
          </a:p>
          <a:p>
            <a:pPr>
              <a:lnSpc>
                <a:spcPct val="90000"/>
              </a:lnSpc>
            </a:pPr>
            <a:endParaRPr lang="en-US" sz="2400"/>
          </a:p>
        </p:txBody>
      </p:sp>
      <p:pic>
        <p:nvPicPr>
          <p:cNvPr id="10243" name="Picture 3" descr="wrat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04800"/>
            <a:ext cx="11906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0001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048000"/>
            <a:ext cx="1771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grapeswrath_sm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81000"/>
            <a:ext cx="119062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803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sz="half" idx="1"/>
          </p:nvPr>
        </p:nvSpPr>
        <p:spPr>
          <a:xfrm>
            <a:off x="304800" y="533400"/>
            <a:ext cx="8229600" cy="4830763"/>
          </a:xfrm>
        </p:spPr>
        <p:txBody>
          <a:bodyPr/>
          <a:lstStyle/>
          <a:p>
            <a:pPr>
              <a:lnSpc>
                <a:spcPct val="90000"/>
              </a:lnSpc>
            </a:pPr>
            <a:r>
              <a:rPr lang="en-US" sz="2800">
                <a:latin typeface="Book Antiqua" pitchFamily="18" charset="0"/>
              </a:rPr>
              <a:t>In 1943 he married Gwendolyn </a:t>
            </a:r>
          </a:p>
          <a:p>
            <a:pPr>
              <a:lnSpc>
                <a:spcPct val="90000"/>
              </a:lnSpc>
              <a:buFontTx/>
              <a:buNone/>
            </a:pPr>
            <a:r>
              <a:rPr lang="en-US" sz="2800">
                <a:latin typeface="Book Antiqua" pitchFamily="18" charset="0"/>
              </a:rPr>
              <a:t>Conger who would father him two </a:t>
            </a:r>
          </a:p>
          <a:p>
            <a:pPr>
              <a:lnSpc>
                <a:spcPct val="90000"/>
              </a:lnSpc>
              <a:buFontTx/>
              <a:buNone/>
            </a:pPr>
            <a:r>
              <a:rPr lang="en-US" sz="2800">
                <a:latin typeface="Book Antiqua" pitchFamily="18" charset="0"/>
              </a:rPr>
              <a:t>sons before their divorce in 1948.</a:t>
            </a:r>
          </a:p>
          <a:p>
            <a:pPr>
              <a:lnSpc>
                <a:spcPct val="90000"/>
              </a:lnSpc>
              <a:buFontTx/>
              <a:buNone/>
            </a:pPr>
            <a:endParaRPr lang="en-US" sz="2800">
              <a:latin typeface="Book Antiqua" pitchFamily="18" charset="0"/>
            </a:endParaRPr>
          </a:p>
          <a:p>
            <a:pPr>
              <a:lnSpc>
                <a:spcPct val="90000"/>
              </a:lnSpc>
              <a:buFontTx/>
              <a:buNone/>
            </a:pPr>
            <a:endParaRPr lang="en-US" sz="2800">
              <a:latin typeface="Book Antiqua" pitchFamily="18" charset="0"/>
            </a:endParaRPr>
          </a:p>
          <a:p>
            <a:pPr>
              <a:lnSpc>
                <a:spcPct val="90000"/>
              </a:lnSpc>
            </a:pPr>
            <a:r>
              <a:rPr lang="en-US" sz="2800">
                <a:latin typeface="Book Antiqua" pitchFamily="18" charset="0"/>
              </a:rPr>
              <a:t>In 1943 Steinbeck </a:t>
            </a:r>
          </a:p>
          <a:p>
            <a:pPr>
              <a:lnSpc>
                <a:spcPct val="90000"/>
              </a:lnSpc>
              <a:buFontTx/>
              <a:buNone/>
            </a:pPr>
            <a:r>
              <a:rPr lang="en-US" sz="2800">
                <a:latin typeface="Book Antiqua" pitchFamily="18" charset="0"/>
              </a:rPr>
              <a:t>worked as a war corre-</a:t>
            </a:r>
          </a:p>
          <a:p>
            <a:pPr>
              <a:lnSpc>
                <a:spcPct val="90000"/>
              </a:lnSpc>
              <a:buFontTx/>
              <a:buNone/>
            </a:pPr>
            <a:r>
              <a:rPr lang="en-US" sz="2800">
                <a:latin typeface="Book Antiqua" pitchFamily="18" charset="0"/>
              </a:rPr>
              <a:t>spondent for the New </a:t>
            </a:r>
          </a:p>
          <a:p>
            <a:pPr>
              <a:lnSpc>
                <a:spcPct val="90000"/>
              </a:lnSpc>
              <a:buFontTx/>
              <a:buNone/>
            </a:pPr>
            <a:r>
              <a:rPr lang="en-US" sz="2800">
                <a:latin typeface="Book Antiqua" pitchFamily="18" charset="0"/>
              </a:rPr>
              <a:t>York newspaper,</a:t>
            </a:r>
            <a:r>
              <a:rPr lang="en-US" sz="2800" i="1">
                <a:latin typeface="Book Antiqua" pitchFamily="18" charset="0"/>
              </a:rPr>
              <a:t> Herald </a:t>
            </a:r>
          </a:p>
          <a:p>
            <a:pPr>
              <a:lnSpc>
                <a:spcPct val="90000"/>
              </a:lnSpc>
              <a:buFontTx/>
              <a:buNone/>
            </a:pPr>
            <a:r>
              <a:rPr lang="en-US" sz="2800" i="1">
                <a:latin typeface="Book Antiqua" pitchFamily="18" charset="0"/>
              </a:rPr>
              <a:t>Tribune.</a:t>
            </a:r>
          </a:p>
          <a:p>
            <a:pPr>
              <a:lnSpc>
                <a:spcPct val="90000"/>
              </a:lnSpc>
            </a:pPr>
            <a:endParaRPr lang="en-US" sz="2800" i="1"/>
          </a:p>
        </p:txBody>
      </p:sp>
      <p:pic>
        <p:nvPicPr>
          <p:cNvPr id="11267" name="Picture 3" descr="ww2-amphibious-assa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876800"/>
            <a:ext cx="2152650" cy="160496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obi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743200"/>
            <a:ext cx="2209800" cy="1827213"/>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ww2-at-hom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876800"/>
            <a:ext cx="1144588"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ww2-p">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5257800"/>
            <a:ext cx="1066800" cy="1011238"/>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ww2">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4953000"/>
            <a:ext cx="1038225"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Pomona-chapel">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0" y="60960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1273" name="Picture 9" descr="father1">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914400"/>
            <a:ext cx="11557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810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1349</Words>
  <Application>Microsoft Office PowerPoint</Application>
  <PresentationFormat>On-screen Show (4:3)</PresentationFormat>
  <Paragraphs>178</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Background on Of Mice and Men and author, John Steinbeck</vt:lpstr>
      <vt:lpstr>John Steinbeck  One of The Great American  Writers of the 20th Century</vt:lpstr>
      <vt:lpstr>    A Look at the Author</vt:lpstr>
      <vt:lpstr>The Fields of Salinas, California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Introduction </vt:lpstr>
      <vt:lpstr>The setting of Mice and Men</vt:lpstr>
      <vt:lpstr>Historical Background to Migrant Workers</vt:lpstr>
      <vt:lpstr>Migrant workers cont’d</vt:lpstr>
      <vt:lpstr>The American Dream</vt:lpstr>
      <vt:lpstr>American Dream cont’d</vt:lpstr>
      <vt:lpstr>PowerPoint Presentation</vt:lpstr>
      <vt:lpstr>Of Mice and Men – title’s origin</vt:lpstr>
      <vt:lpstr>John Steinbeck was an advocate of…</vt:lpstr>
      <vt:lpstr>Discussion...</vt:lpstr>
      <vt:lpstr>As we read look for…</vt:lpstr>
      <vt:lpstr>Why do people use hateful words to describe others?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on Of Mice and Men and author, John Steinbeck</dc:title>
  <dc:creator>SOLSCH Domain Administrator</dc:creator>
  <cp:lastModifiedBy>SOLSCH Domain Administrator</cp:lastModifiedBy>
  <cp:revision>1</cp:revision>
  <cp:lastPrinted>2011-11-10T13:45:42Z</cp:lastPrinted>
  <dcterms:created xsi:type="dcterms:W3CDTF">2011-11-10T13:38:39Z</dcterms:created>
  <dcterms:modified xsi:type="dcterms:W3CDTF">2014-09-15T18:30:49Z</dcterms:modified>
</cp:coreProperties>
</file>