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6"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6AE52-E8CA-430A-B046-A2B54FC266DE}" type="datetimeFigureOut">
              <a:rPr lang="en-US" smtClean="0"/>
              <a:pPr/>
              <a:t>9/29/14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143FD6-909E-424D-B56C-9AF82CAD1D1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9000" b="-1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6AE52-E8CA-430A-B046-A2B54FC266DE}" type="datetimeFigureOut">
              <a:rPr lang="en-US" smtClean="0"/>
              <a:pPr/>
              <a:t>9/29/14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43FD6-909E-424D-B56C-9AF82CAD1D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1524000"/>
            <a:ext cx="7772400" cy="1470025"/>
          </a:xfrm>
        </p:spPr>
        <p:txBody>
          <a:bodyPr>
            <a:noAutofit/>
          </a:bodyPr>
          <a:lstStyle/>
          <a:p>
            <a:r>
              <a:rPr lang="en-US" sz="4800" b="1" dirty="0" smtClean="0">
                <a:latin typeface="Bernard MT Condensed" pitchFamily="18" charset="0"/>
              </a:rPr>
              <a:t>Of Mice and Men</a:t>
            </a:r>
            <a:br>
              <a:rPr lang="en-US" sz="4800" b="1" dirty="0" smtClean="0">
                <a:latin typeface="Bernard MT Condensed" pitchFamily="18" charset="0"/>
              </a:rPr>
            </a:br>
            <a:r>
              <a:rPr lang="en-US" sz="4800" b="1" dirty="0" smtClean="0">
                <a:latin typeface="Bernard MT Condensed" pitchFamily="18" charset="0"/>
              </a:rPr>
              <a:t>Chapter 1</a:t>
            </a:r>
            <a:endParaRPr lang="en-US" sz="4800" b="1" dirty="0">
              <a:latin typeface="Bernard MT Condensed" pitchFamily="18" charset="0"/>
            </a:endParaRPr>
          </a:p>
        </p:txBody>
      </p:sp>
      <p:sp>
        <p:nvSpPr>
          <p:cNvPr id="3" name="Subtitle 2"/>
          <p:cNvSpPr>
            <a:spLocks noGrp="1"/>
          </p:cNvSpPr>
          <p:nvPr>
            <p:ph type="subTitle" idx="1"/>
          </p:nvPr>
        </p:nvSpPr>
        <p:spPr>
          <a:xfrm>
            <a:off x="3200400" y="3657600"/>
            <a:ext cx="6400800" cy="1752600"/>
          </a:xfrm>
        </p:spPr>
        <p:txBody>
          <a:bodyPr/>
          <a:lstStyle/>
          <a:p>
            <a:r>
              <a:rPr lang="en-US" dirty="0" smtClean="0">
                <a:solidFill>
                  <a:schemeClr val="tx1"/>
                </a:solidFill>
                <a:latin typeface="Bernard MT Condensed" pitchFamily="18" charset="0"/>
              </a:rPr>
              <a:t>John Steinbeck</a:t>
            </a:r>
          </a:p>
          <a:p>
            <a:r>
              <a:rPr lang="en-US" dirty="0" smtClean="0">
                <a:solidFill>
                  <a:schemeClr val="tx1"/>
                </a:solidFill>
                <a:latin typeface="Bernard MT Condensed" pitchFamily="18" charset="0"/>
              </a:rPr>
              <a:t>Realistic Fiction</a:t>
            </a:r>
            <a:endParaRPr lang="en-US" dirty="0">
              <a:solidFill>
                <a:schemeClr val="tx1"/>
              </a:solidFill>
              <a:latin typeface="Bernard MT Condensed" pitchFamily="18" charset="0"/>
            </a:endParaRPr>
          </a:p>
        </p:txBody>
      </p:sp>
      <p:pic>
        <p:nvPicPr>
          <p:cNvPr id="1027" name="Picture 3"/>
          <p:cNvPicPr>
            <a:picLocks noChangeAspect="1" noChangeArrowheads="1"/>
          </p:cNvPicPr>
          <p:nvPr/>
        </p:nvPicPr>
        <p:blipFill>
          <a:blip r:embed="rId2" cstate="print"/>
          <a:srcRect/>
          <a:stretch>
            <a:fillRect/>
          </a:stretch>
        </p:blipFill>
        <p:spPr bwMode="auto">
          <a:xfrm>
            <a:off x="609600" y="838200"/>
            <a:ext cx="3200400" cy="5045964"/>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143000"/>
          </a:xfrm>
        </p:spPr>
        <p:txBody>
          <a:bodyPr>
            <a:noAutofit/>
          </a:bodyPr>
          <a:lstStyle/>
          <a:p>
            <a:r>
              <a:rPr lang="en-US" sz="7200" dirty="0" smtClean="0">
                <a:latin typeface="Bernard MT Condensed" pitchFamily="18" charset="0"/>
              </a:rPr>
              <a:t>Characterization: Lennie</a:t>
            </a:r>
            <a:endParaRPr lang="en-US" sz="7200" dirty="0">
              <a:latin typeface="Bernard MT Condensed" pitchFamily="18" charset="0"/>
            </a:endParaRPr>
          </a:p>
        </p:txBody>
      </p:sp>
      <p:sp>
        <p:nvSpPr>
          <p:cNvPr id="3" name="Content Placeholder 2"/>
          <p:cNvSpPr>
            <a:spLocks noGrp="1"/>
          </p:cNvSpPr>
          <p:nvPr>
            <p:ph idx="1"/>
          </p:nvPr>
        </p:nvSpPr>
        <p:spPr>
          <a:xfrm>
            <a:off x="533400" y="2667000"/>
            <a:ext cx="8229600" cy="4525963"/>
          </a:xfrm>
        </p:spPr>
        <p:txBody>
          <a:bodyPr/>
          <a:lstStyle/>
          <a:p>
            <a:r>
              <a:rPr lang="en-US" dirty="0" smtClean="0"/>
              <a:t>Lennie lacks sophistication. He doesn’t know enough to let go when another person pulls away and doesn’t know that it is inappropriate to touch certain things. He becomes terrified when George fusses at him and threatens to leave.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r>
              <a:rPr lang="en-US" sz="7200" dirty="0" smtClean="0">
                <a:latin typeface="Bernard MT Condensed" pitchFamily="18" charset="0"/>
              </a:rPr>
              <a:t>Characterization: George</a:t>
            </a:r>
            <a:endParaRPr lang="en-US" sz="7200" dirty="0">
              <a:latin typeface="Bernard MT Condensed" pitchFamily="18" charset="0"/>
            </a:endParaRPr>
          </a:p>
        </p:txBody>
      </p:sp>
      <p:sp>
        <p:nvSpPr>
          <p:cNvPr id="3" name="Content Placeholder 2"/>
          <p:cNvSpPr>
            <a:spLocks noGrp="1"/>
          </p:cNvSpPr>
          <p:nvPr>
            <p:ph idx="1"/>
          </p:nvPr>
        </p:nvSpPr>
        <p:spPr>
          <a:xfrm>
            <a:off x="381000" y="2743200"/>
            <a:ext cx="8229600" cy="4525963"/>
          </a:xfrm>
        </p:spPr>
        <p:txBody>
          <a:bodyPr/>
          <a:lstStyle/>
          <a:p>
            <a:r>
              <a:rPr lang="en-US" dirty="0" smtClean="0"/>
              <a:t>George’s attitude and behavior changes very much after his outburst at Lennie. George needs Lennie as much as Lennie needs George. George’s verbal roughness stems from frustration and gruff affection.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nard MT Condensed" pitchFamily="18" charset="0"/>
              </a:rPr>
              <a:t>Literary Elements:</a:t>
            </a:r>
            <a:endParaRPr lang="en-US" dirty="0">
              <a:latin typeface="Bernard MT Condensed" pitchFamily="18" charset="0"/>
            </a:endParaRPr>
          </a:p>
        </p:txBody>
      </p:sp>
      <p:graphicFrame>
        <p:nvGraphicFramePr>
          <p:cNvPr id="4" name="Content Placeholder 3"/>
          <p:cNvGraphicFramePr>
            <a:graphicFrameLocks noGrp="1"/>
          </p:cNvGraphicFramePr>
          <p:nvPr>
            <p:ph idx="1"/>
          </p:nvPr>
        </p:nvGraphicFramePr>
        <p:xfrm>
          <a:off x="457200" y="1676400"/>
          <a:ext cx="8229600" cy="4274820"/>
        </p:xfrm>
        <a:graphic>
          <a:graphicData uri="http://schemas.openxmlformats.org/drawingml/2006/table">
            <a:tbl>
              <a:tblPr firstRow="1" bandRow="1">
                <a:tableStyleId>{8A107856-5554-42FB-B03E-39F5DBC370BA}</a:tableStyleId>
              </a:tblPr>
              <a:tblGrid>
                <a:gridCol w="8229600"/>
              </a:tblGrid>
              <a:tr h="1028700">
                <a:tc>
                  <a:txBody>
                    <a:bodyPr/>
                    <a:lstStyle/>
                    <a:p>
                      <a:r>
                        <a:rPr lang="en-US" sz="2400" b="1" u="sng" dirty="0" smtClean="0"/>
                        <a:t>Point of View</a:t>
                      </a:r>
                    </a:p>
                    <a:p>
                      <a:r>
                        <a:rPr lang="en-US" sz="2400" b="0" dirty="0" smtClean="0"/>
                        <a:t>The vantage point from which the story is told</a:t>
                      </a:r>
                      <a:endParaRPr lang="en-US" sz="2400" b="0" dirty="0"/>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r>
              <a:tr h="1028700">
                <a:tc>
                  <a:txBody>
                    <a:bodyPr/>
                    <a:lstStyle/>
                    <a:p>
                      <a:r>
                        <a:rPr lang="en-US" sz="2400" b="1" u="sng" dirty="0" smtClean="0"/>
                        <a:t>Foreshadowing</a:t>
                      </a:r>
                    </a:p>
                    <a:p>
                      <a:r>
                        <a:rPr lang="en-US" sz="2400" dirty="0" smtClean="0"/>
                        <a:t>Use of clues</a:t>
                      </a:r>
                      <a:r>
                        <a:rPr lang="en-US" sz="2400" baseline="0" dirty="0" smtClean="0"/>
                        <a:t> to hint at events that will occur later</a:t>
                      </a:r>
                      <a:endParaRPr lang="en-US" sz="2400" dirty="0"/>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r>
              <a:tr h="1028700">
                <a:tc>
                  <a:txBody>
                    <a:bodyPr/>
                    <a:lstStyle/>
                    <a:p>
                      <a:r>
                        <a:rPr lang="en-US" sz="2400" b="1" u="sng" dirty="0" smtClean="0"/>
                        <a:t>Style</a:t>
                      </a:r>
                    </a:p>
                    <a:p>
                      <a:r>
                        <a:rPr lang="en-US" sz="2400" dirty="0" smtClean="0"/>
                        <a:t>The particular way in which a writer</a:t>
                      </a:r>
                      <a:r>
                        <a:rPr lang="en-US" sz="2400" baseline="0" dirty="0" smtClean="0"/>
                        <a:t> uses a language</a:t>
                      </a:r>
                      <a:endParaRPr lang="en-US" sz="2400" dirty="0"/>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r>
              <a:tr h="1028700">
                <a:tc>
                  <a:txBody>
                    <a:bodyPr/>
                    <a:lstStyle/>
                    <a:p>
                      <a:r>
                        <a:rPr lang="en-US" sz="2400" b="1" u="sng" dirty="0" smtClean="0"/>
                        <a:t>Allusion</a:t>
                      </a:r>
                    </a:p>
                    <a:p>
                      <a:r>
                        <a:rPr lang="en-US" sz="2400" dirty="0" smtClean="0"/>
                        <a:t>Reference</a:t>
                      </a:r>
                      <a:r>
                        <a:rPr lang="en-US" sz="2400" baseline="0" dirty="0" smtClean="0"/>
                        <a:t> to a statement, a person, a place, or event from literature, poetry, history, politics, mythology, etc.</a:t>
                      </a:r>
                      <a:endParaRPr lang="en-US" sz="2400" dirty="0"/>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nard MT Condensed" pitchFamily="18" charset="0"/>
              </a:rPr>
              <a:t>Vocabulary:</a:t>
            </a:r>
            <a:endParaRPr lang="en-US" dirty="0">
              <a:latin typeface="Bernard MT Condensed" pitchFamily="18" charset="0"/>
            </a:endParaRPr>
          </a:p>
        </p:txBody>
      </p:sp>
      <p:graphicFrame>
        <p:nvGraphicFramePr>
          <p:cNvPr id="5" name="Content Placeholder 4"/>
          <p:cNvGraphicFramePr>
            <a:graphicFrameLocks noGrp="1"/>
          </p:cNvGraphicFramePr>
          <p:nvPr>
            <p:ph idx="1"/>
          </p:nvPr>
        </p:nvGraphicFramePr>
        <p:xfrm>
          <a:off x="1143000" y="1371600"/>
          <a:ext cx="6596127" cy="4769773"/>
        </p:xfrm>
        <a:graphic>
          <a:graphicData uri="http://schemas.openxmlformats.org/drawingml/2006/table">
            <a:tbl>
              <a:tblPr firstRow="1" bandRow="1">
                <a:tableStyleId>{C4B1156A-380E-4F78-BDF5-A606A8083BF9}</a:tableStyleId>
              </a:tblPr>
              <a:tblGrid>
                <a:gridCol w="1552893"/>
                <a:gridCol w="838200"/>
                <a:gridCol w="4205034"/>
              </a:tblGrid>
              <a:tr h="290164">
                <a:tc>
                  <a:txBody>
                    <a:bodyPr/>
                    <a:lstStyle/>
                    <a:p>
                      <a:r>
                        <a:rPr lang="en-US" sz="1400" dirty="0" smtClean="0"/>
                        <a:t>Word</a:t>
                      </a:r>
                      <a:endParaRPr lang="en-US" sz="1400"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sz="1400" dirty="0" smtClean="0"/>
                        <a:t>Page #</a:t>
                      </a:r>
                      <a:endParaRPr lang="en-US" sz="1400"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sz="1400" dirty="0" smtClean="0"/>
                        <a:t>Definitions</a:t>
                      </a:r>
                      <a:endParaRPr lang="en-US" sz="1400"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395678">
                <a:tc>
                  <a:txBody>
                    <a:bodyPr/>
                    <a:lstStyle/>
                    <a:p>
                      <a:r>
                        <a:rPr lang="en-US" b="1" u="none" dirty="0" smtClean="0"/>
                        <a:t>1. </a:t>
                      </a:r>
                      <a:r>
                        <a:rPr lang="en-US" b="1" u="sng" dirty="0" smtClean="0"/>
                        <a:t>Juncture</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1</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Point where two things meet</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428652">
                <a:tc>
                  <a:txBody>
                    <a:bodyPr/>
                    <a:lstStyle/>
                    <a:p>
                      <a:r>
                        <a:rPr lang="en-US" b="1" u="none" dirty="0" smtClean="0"/>
                        <a:t>2. R</a:t>
                      </a:r>
                      <a:r>
                        <a:rPr lang="en-US" b="1" u="sng" dirty="0" smtClean="0"/>
                        <a:t>ecumbent</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1</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Lying down;</a:t>
                      </a:r>
                      <a:r>
                        <a:rPr lang="en-US" baseline="0" dirty="0" smtClean="0"/>
                        <a:t> leaning, resting</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428652">
                <a:tc>
                  <a:txBody>
                    <a:bodyPr/>
                    <a:lstStyle/>
                    <a:p>
                      <a:r>
                        <a:rPr lang="en-US" b="1" u="none" strike="noStrike" dirty="0" smtClean="0"/>
                        <a:t>3.</a:t>
                      </a:r>
                      <a:r>
                        <a:rPr lang="en-US" b="1" u="none" dirty="0" smtClean="0"/>
                        <a:t> </a:t>
                      </a:r>
                      <a:r>
                        <a:rPr lang="en-US" b="1" u="sng" dirty="0" smtClean="0"/>
                        <a:t>Morosely</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4/12</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In a gloomy way, sad, surly, sullen</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428652">
                <a:tc>
                  <a:txBody>
                    <a:bodyPr/>
                    <a:lstStyle/>
                    <a:p>
                      <a:r>
                        <a:rPr lang="en-US" b="1" u="none" dirty="0" smtClean="0"/>
                        <a:t>4. </a:t>
                      </a:r>
                      <a:r>
                        <a:rPr lang="en-US" b="1" u="sng" dirty="0" smtClean="0"/>
                        <a:t>Brusquely</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8</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Abruptly, bluntly</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428652">
                <a:tc>
                  <a:txBody>
                    <a:bodyPr/>
                    <a:lstStyle/>
                    <a:p>
                      <a:r>
                        <a:rPr lang="en-US" b="1" u="none" dirty="0" smtClean="0"/>
                        <a:t>5. </a:t>
                      </a:r>
                      <a:r>
                        <a:rPr lang="en-US" b="1" u="sng" dirty="0" smtClean="0"/>
                        <a:t>Imperiously</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8/9</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In a commanding, authoritative</a:t>
                      </a:r>
                      <a:r>
                        <a:rPr lang="en-US" baseline="0" dirty="0" smtClean="0"/>
                        <a:t> way</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428652">
                <a:tc>
                  <a:txBody>
                    <a:bodyPr/>
                    <a:lstStyle/>
                    <a:p>
                      <a:r>
                        <a:rPr lang="en-US" b="1" u="none" dirty="0" smtClean="0"/>
                        <a:t>6. </a:t>
                      </a:r>
                      <a:r>
                        <a:rPr lang="en-US" b="1" u="sng" dirty="0" smtClean="0"/>
                        <a:t>Mottled</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1</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Spotted or blotched</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609345">
                <a:tc>
                  <a:txBody>
                    <a:bodyPr/>
                    <a:lstStyle/>
                    <a:p>
                      <a:r>
                        <a:rPr lang="en-US" b="1" u="none" dirty="0" smtClean="0"/>
                        <a:t>7. </a:t>
                      </a:r>
                      <a:r>
                        <a:rPr lang="en-US" b="1" u="sng" dirty="0" smtClean="0"/>
                        <a:t>Lumbered</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7/8</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Moved ponderously, as though weighed down</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428652">
                <a:tc>
                  <a:txBody>
                    <a:bodyPr/>
                    <a:lstStyle/>
                    <a:p>
                      <a:r>
                        <a:rPr lang="en-US" b="1" u="none" dirty="0" smtClean="0"/>
                        <a:t>8. </a:t>
                      </a:r>
                      <a:r>
                        <a:rPr lang="en-US" b="1" u="sng" dirty="0" smtClean="0"/>
                        <a:t>Skittering</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1</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Light, rapid skipping sound</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428652">
                <a:tc>
                  <a:txBody>
                    <a:bodyPr/>
                    <a:lstStyle/>
                    <a:p>
                      <a:r>
                        <a:rPr lang="en-US" b="1" u="none" dirty="0" smtClean="0"/>
                        <a:t>9. </a:t>
                      </a:r>
                      <a:r>
                        <a:rPr lang="en-US" b="1" u="sng" dirty="0" smtClean="0"/>
                        <a:t>Scowled</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4</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Looked angry or</a:t>
                      </a:r>
                      <a:r>
                        <a:rPr lang="en-US" baseline="0" dirty="0" smtClean="0"/>
                        <a:t> threatening</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r h="428652">
                <a:tc>
                  <a:txBody>
                    <a:bodyPr/>
                    <a:lstStyle/>
                    <a:p>
                      <a:r>
                        <a:rPr lang="en-US" b="1" u="none" dirty="0" smtClean="0"/>
                        <a:t>10. </a:t>
                      </a:r>
                      <a:r>
                        <a:rPr lang="en-US" b="1" u="sng" dirty="0" smtClean="0"/>
                        <a:t>Periscope</a:t>
                      </a:r>
                      <a:endParaRPr lang="en-US" b="1" u="sng"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7</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c>
                  <a:txBody>
                    <a:bodyPr/>
                    <a:lstStyle/>
                    <a:p>
                      <a:r>
                        <a:rPr lang="en-US" dirty="0" smtClean="0"/>
                        <a:t>Instrument</a:t>
                      </a:r>
                      <a:r>
                        <a:rPr lang="en-US" baseline="0" dirty="0" smtClean="0"/>
                        <a:t> for seeing something higher up</a:t>
                      </a:r>
                      <a:endParaRPr lang="en-US" dirty="0"/>
                    </a:p>
                  </a:txBody>
                  <a:tcPr>
                    <a:lnL w="38100" cap="flat" cmpd="sng" algn="ctr">
                      <a:solidFill>
                        <a:schemeClr val="accent4"/>
                      </a:solidFill>
                      <a:prstDash val="solid"/>
                      <a:round/>
                      <a:headEnd type="none" w="med" len="med"/>
                      <a:tailEnd type="none" w="med" len="med"/>
                    </a:lnL>
                    <a:lnR w="38100" cap="flat" cmpd="sng" algn="ctr">
                      <a:solidFill>
                        <a:schemeClr val="accent4"/>
                      </a:solidFill>
                      <a:prstDash val="solid"/>
                      <a:round/>
                      <a:headEnd type="none" w="med" len="med"/>
                      <a:tailEnd type="none" w="med" len="med"/>
                    </a:lnR>
                    <a:lnT w="38100" cap="flat" cmpd="sng" algn="ctr">
                      <a:solidFill>
                        <a:schemeClr val="accent4"/>
                      </a:solidFill>
                      <a:prstDash val="solid"/>
                      <a:round/>
                      <a:headEnd type="none" w="med" len="med"/>
                      <a:tailEnd type="none" w="med" len="med"/>
                    </a:lnT>
                    <a:lnB w="38100" cap="flat" cmpd="sng" algn="ctr">
                      <a:solidFill>
                        <a:schemeClr val="accent4"/>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latin typeface="Bernard MT Condensed" pitchFamily="18" charset="0"/>
              </a:rPr>
              <a:t>Setting: </a:t>
            </a:r>
            <a:endParaRPr lang="en-US" sz="7200" dirty="0">
              <a:latin typeface="Bernard MT Condensed" pitchFamily="18" charset="0"/>
            </a:endParaRPr>
          </a:p>
        </p:txBody>
      </p:sp>
      <p:sp>
        <p:nvSpPr>
          <p:cNvPr id="3" name="Content Placeholder 2"/>
          <p:cNvSpPr>
            <a:spLocks noGrp="1"/>
          </p:cNvSpPr>
          <p:nvPr>
            <p:ph idx="1"/>
          </p:nvPr>
        </p:nvSpPr>
        <p:spPr>
          <a:xfrm>
            <a:off x="457200" y="1752600"/>
            <a:ext cx="8229600" cy="4525963"/>
          </a:xfrm>
        </p:spPr>
        <p:txBody>
          <a:bodyPr/>
          <a:lstStyle/>
          <a:p>
            <a:r>
              <a:rPr lang="en-US" dirty="0" smtClean="0">
                <a:latin typeface="Bernard MT Condensed" pitchFamily="18" charset="0"/>
              </a:rPr>
              <a:t>The ranch &amp; in the bunkhouse</a:t>
            </a:r>
            <a:endParaRPr lang="en-US" dirty="0">
              <a:latin typeface="Bernard MT Condensed" pitchFamily="18" charset="0"/>
            </a:endParaRPr>
          </a:p>
        </p:txBody>
      </p:sp>
      <p:pic>
        <p:nvPicPr>
          <p:cNvPr id="4" name="Picture 3" descr="thumbnail.aspx.jpeg"/>
          <p:cNvPicPr>
            <a:picLocks noChangeAspect="1"/>
          </p:cNvPicPr>
          <p:nvPr/>
        </p:nvPicPr>
        <p:blipFill>
          <a:blip r:embed="rId2" cstate="print"/>
          <a:stretch>
            <a:fillRect/>
          </a:stretch>
        </p:blipFill>
        <p:spPr>
          <a:xfrm>
            <a:off x="2971800" y="3048000"/>
            <a:ext cx="3382711" cy="226218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latin typeface="Bernard MT Condensed" pitchFamily="18" charset="0"/>
              </a:rPr>
              <a:t>Characters:</a:t>
            </a:r>
            <a:endParaRPr lang="en-US" sz="7200" dirty="0">
              <a:latin typeface="Bernard MT Condensed" pitchFamily="18" charset="0"/>
            </a:endParaRPr>
          </a:p>
        </p:txBody>
      </p:sp>
      <p:graphicFrame>
        <p:nvGraphicFramePr>
          <p:cNvPr id="4" name="Content Placeholder 3"/>
          <p:cNvGraphicFramePr>
            <a:graphicFrameLocks noGrp="1"/>
          </p:cNvGraphicFramePr>
          <p:nvPr>
            <p:ph idx="1"/>
          </p:nvPr>
        </p:nvGraphicFramePr>
        <p:xfrm>
          <a:off x="1371600" y="1905000"/>
          <a:ext cx="5566156" cy="3230880"/>
        </p:xfrm>
        <a:graphic>
          <a:graphicData uri="http://schemas.openxmlformats.org/drawingml/2006/table">
            <a:tbl>
              <a:tblPr firstRow="1" bandRow="1">
                <a:tableStyleId>{22838BEF-8BB2-4498-84A7-C5851F593DF1}</a:tableStyleId>
              </a:tblPr>
              <a:tblGrid>
                <a:gridCol w="1451356"/>
                <a:gridCol w="4114800"/>
              </a:tblGrid>
              <a:tr h="142240">
                <a:tc>
                  <a:txBody>
                    <a:bodyPr/>
                    <a:lstStyle/>
                    <a:p>
                      <a:r>
                        <a:rPr lang="en-US" b="1" u="sng" cap="none" spc="0" dirty="0" smtClean="0">
                          <a:ln>
                            <a:noFill/>
                          </a:ln>
                          <a:solidFill>
                            <a:schemeClr val="tx1"/>
                          </a:solidFill>
                          <a:effectLst/>
                          <a:latin typeface="+mn-lt"/>
                        </a:rPr>
                        <a:t>George</a:t>
                      </a: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main</a:t>
                      </a:r>
                      <a:r>
                        <a:rPr lang="en-US" b="0" cap="none" spc="0" baseline="0" dirty="0" smtClean="0">
                          <a:ln>
                            <a:noFill/>
                          </a:ln>
                          <a:solidFill>
                            <a:schemeClr val="tx1"/>
                          </a:solidFill>
                          <a:effectLst/>
                          <a:latin typeface="+mn-lt"/>
                        </a:rPr>
                        <a:t> protagonist</a:t>
                      </a:r>
                      <a:endParaRPr lang="en-US" b="0"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Lennie</a:t>
                      </a:r>
                      <a:endParaRPr lang="en-US" b="1" u="sng"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Other</a:t>
                      </a:r>
                      <a:r>
                        <a:rPr lang="en-US" b="0" cap="none" spc="0" baseline="0" dirty="0" smtClean="0">
                          <a:ln>
                            <a:noFill/>
                          </a:ln>
                          <a:solidFill>
                            <a:schemeClr val="tx1"/>
                          </a:solidFill>
                          <a:effectLst/>
                          <a:latin typeface="+mn-lt"/>
                        </a:rPr>
                        <a:t> major protagonist</a:t>
                      </a:r>
                      <a:endParaRPr lang="en-US" b="0"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Candy</a:t>
                      </a:r>
                      <a:endParaRPr lang="en-US" b="1" u="sng"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Old ranch worker, lost one hand</a:t>
                      </a:r>
                      <a:endParaRPr lang="en-US" b="0"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Curley</a:t>
                      </a:r>
                      <a:endParaRPr lang="en-US" b="1" u="sng"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Ranch boss’s son</a:t>
                      </a:r>
                      <a:endParaRPr lang="en-US" b="0"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Curley’s Wife</a:t>
                      </a:r>
                      <a:endParaRPr lang="en-US" b="1" u="sng"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No name; flirts</a:t>
                      </a:r>
                      <a:r>
                        <a:rPr lang="en-US" b="0" cap="none" spc="0" baseline="0" dirty="0" smtClean="0">
                          <a:ln>
                            <a:noFill/>
                          </a:ln>
                          <a:solidFill>
                            <a:schemeClr val="tx1"/>
                          </a:solidFill>
                          <a:effectLst/>
                          <a:latin typeface="+mn-lt"/>
                        </a:rPr>
                        <a:t> with ranch workers</a:t>
                      </a:r>
                      <a:endParaRPr lang="en-US" b="0"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r>
              <a:tr h="355600">
                <a:tc>
                  <a:txBody>
                    <a:bodyPr/>
                    <a:lstStyle/>
                    <a:p>
                      <a:r>
                        <a:rPr lang="en-US" b="1" u="sng" cap="none" spc="0" dirty="0" smtClean="0">
                          <a:ln>
                            <a:noFill/>
                          </a:ln>
                          <a:solidFill>
                            <a:schemeClr val="tx1"/>
                          </a:solidFill>
                          <a:effectLst/>
                          <a:latin typeface="+mn-lt"/>
                        </a:rPr>
                        <a:t>Slim</a:t>
                      </a:r>
                      <a:endParaRPr lang="en-US" b="1" u="sng"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Master skinner (mule driver); accepts people as they are</a:t>
                      </a:r>
                      <a:endParaRPr lang="en-US" b="0"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Carison</a:t>
                      </a:r>
                      <a:endParaRPr lang="en-US" b="1" u="sng"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Ranch worker</a:t>
                      </a:r>
                      <a:endParaRPr lang="en-US" b="0"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Crooks</a:t>
                      </a:r>
                      <a:endParaRPr lang="en-US" b="1" u="sng"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Black stable hand;</a:t>
                      </a:r>
                      <a:r>
                        <a:rPr lang="en-US" b="0" cap="none" spc="0" baseline="0" dirty="0" smtClean="0">
                          <a:ln>
                            <a:noFill/>
                          </a:ln>
                          <a:solidFill>
                            <a:schemeClr val="tx1"/>
                          </a:solidFill>
                          <a:effectLst/>
                          <a:latin typeface="+mn-lt"/>
                        </a:rPr>
                        <a:t> proud, lives by himself</a:t>
                      </a:r>
                      <a:endParaRPr lang="en-US" b="0" cap="none" spc="0" dirty="0">
                        <a:ln>
                          <a:noFill/>
                        </a:ln>
                        <a:solidFill>
                          <a:schemeClr val="tx1"/>
                        </a:solidFill>
                        <a:effectLst/>
                        <a:latin typeface="+mn-lt"/>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latin typeface="Bernard MT Condensed" pitchFamily="18" charset="0"/>
              </a:rPr>
              <a:t>Exposition:</a:t>
            </a:r>
            <a:endParaRPr lang="en-US" sz="7200" dirty="0">
              <a:latin typeface="Bernard MT Condensed" pitchFamily="18" charset="0"/>
            </a:endParaRPr>
          </a:p>
        </p:txBody>
      </p:sp>
      <p:sp>
        <p:nvSpPr>
          <p:cNvPr id="3" name="Content Placeholder 2"/>
          <p:cNvSpPr>
            <a:spLocks noGrp="1"/>
          </p:cNvSpPr>
          <p:nvPr>
            <p:ph idx="1"/>
          </p:nvPr>
        </p:nvSpPr>
        <p:spPr/>
        <p:txBody>
          <a:bodyPr>
            <a:noAutofit/>
          </a:bodyPr>
          <a:lstStyle/>
          <a:p>
            <a:r>
              <a:rPr lang="en-US" sz="2800" b="1" u="sng" dirty="0" smtClean="0"/>
              <a:t>Exposition</a:t>
            </a:r>
            <a:r>
              <a:rPr lang="en-US" sz="2800" dirty="0" smtClean="0"/>
              <a:t>- Action occurring early within a story to explain background information needed in order to understand the whole story.</a:t>
            </a:r>
          </a:p>
          <a:p>
            <a:endParaRPr lang="en-US" sz="2800" dirty="0" smtClean="0"/>
          </a:p>
          <a:p>
            <a:r>
              <a:rPr lang="en-US" sz="2800" dirty="0" smtClean="0"/>
              <a:t>George and Lennie are two itinerant workers who are friends. They are on their way to a job at a ranch in Soledad, CA. They have just quickly escaped from Weeds (another town), where Lennie was accused of trying to attack a young woman. They dream of a better life made possible by their earnings at the ranch.</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latin typeface="Bernard MT Condensed" pitchFamily="18" charset="0"/>
              </a:rPr>
              <a:t>Themes:</a:t>
            </a:r>
            <a:endParaRPr lang="en-US" sz="7200" dirty="0">
              <a:latin typeface="Bernard MT Condensed" pitchFamily="18" charset="0"/>
            </a:endParaRPr>
          </a:p>
        </p:txBody>
      </p:sp>
      <p:graphicFrame>
        <p:nvGraphicFramePr>
          <p:cNvPr id="4" name="Content Placeholder 3"/>
          <p:cNvGraphicFramePr>
            <a:graphicFrameLocks noGrp="1"/>
          </p:cNvGraphicFramePr>
          <p:nvPr>
            <p:ph idx="1"/>
          </p:nvPr>
        </p:nvGraphicFramePr>
        <p:xfrm>
          <a:off x="609600" y="1600200"/>
          <a:ext cx="7924800" cy="4571999"/>
        </p:xfrm>
        <a:graphic>
          <a:graphicData uri="http://schemas.openxmlformats.org/drawingml/2006/table">
            <a:tbl>
              <a:tblPr firstRow="1" bandRow="1">
                <a:tableStyleId>{0505E3EF-67EA-436B-97B2-0124C06EBD24}</a:tableStyleId>
              </a:tblPr>
              <a:tblGrid>
                <a:gridCol w="2584349"/>
                <a:gridCol w="5340451"/>
              </a:tblGrid>
              <a:tr h="370840">
                <a:tc>
                  <a:txBody>
                    <a:bodyPr/>
                    <a:lstStyle/>
                    <a:p>
                      <a:r>
                        <a:rPr lang="en-US" b="1" u="sng" cap="none" spc="0" dirty="0" smtClean="0">
                          <a:ln>
                            <a:noFill/>
                          </a:ln>
                          <a:solidFill>
                            <a:schemeClr val="tx1"/>
                          </a:solidFill>
                          <a:effectLst/>
                          <a:latin typeface="+mn-lt"/>
                        </a:rPr>
                        <a:t>Loneliness</a:t>
                      </a:r>
                      <a:endParaRPr lang="en-US" b="1" u="sng"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All major characters suffer from it; part of life for these workers; this is why George</a:t>
                      </a:r>
                      <a:r>
                        <a:rPr lang="en-US" b="0" cap="none" spc="0" baseline="0" dirty="0" smtClean="0">
                          <a:ln>
                            <a:noFill/>
                          </a:ln>
                          <a:solidFill>
                            <a:schemeClr val="tx1"/>
                          </a:solidFill>
                          <a:effectLst/>
                          <a:latin typeface="+mn-lt"/>
                        </a:rPr>
                        <a:t> and Lennie stay together.</a:t>
                      </a:r>
                      <a:endParaRPr lang="en-US" b="0"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Hopes and Dreams</a:t>
                      </a:r>
                      <a:endParaRPr lang="en-US" b="1" u="sng"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Several characters are searching for a way to overcome isolation and low social status</a:t>
                      </a:r>
                      <a:endParaRPr lang="en-US" b="0"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Dignity and Pride</a:t>
                      </a:r>
                      <a:endParaRPr lang="en-US" b="1" u="sng"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Their dream gives George,</a:t>
                      </a:r>
                      <a:r>
                        <a:rPr lang="en-US" b="0" cap="none" spc="0" baseline="0" dirty="0" smtClean="0">
                          <a:ln>
                            <a:noFill/>
                          </a:ln>
                          <a:solidFill>
                            <a:schemeClr val="tx1"/>
                          </a:solidFill>
                          <a:effectLst/>
                          <a:latin typeface="+mn-lt"/>
                        </a:rPr>
                        <a:t> Lennie, Candy, and Crooks a sense of dignity and pride (to succeed where others like them have failed) </a:t>
                      </a:r>
                      <a:endParaRPr lang="en-US" b="0"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American Dream</a:t>
                      </a:r>
                      <a:endParaRPr lang="en-US" b="1" u="sng"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George a</a:t>
                      </a:r>
                      <a:r>
                        <a:rPr lang="en-US" b="0" cap="none" spc="0" baseline="0" dirty="0" smtClean="0">
                          <a:ln>
                            <a:noFill/>
                          </a:ln>
                          <a:solidFill>
                            <a:schemeClr val="tx1"/>
                          </a:solidFill>
                          <a:effectLst/>
                          <a:latin typeface="+mn-lt"/>
                        </a:rPr>
                        <a:t>nd Lennie dream of buying a place of their own and living off the land; others want to join them; Curley’s wife dreams of being a big Hollywood movie star</a:t>
                      </a:r>
                      <a:endParaRPr lang="en-US" b="0"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r>
              <a:tr h="370840">
                <a:tc>
                  <a:txBody>
                    <a:bodyPr/>
                    <a:lstStyle/>
                    <a:p>
                      <a:r>
                        <a:rPr lang="en-US" b="1" u="sng" cap="none" spc="0" dirty="0" smtClean="0">
                          <a:ln>
                            <a:noFill/>
                          </a:ln>
                          <a:solidFill>
                            <a:schemeClr val="tx1"/>
                          </a:solidFill>
                          <a:effectLst/>
                          <a:latin typeface="+mn-lt"/>
                        </a:rPr>
                        <a:t>Sense of Morality</a:t>
                      </a:r>
                      <a:endParaRPr lang="en-US" b="1" u="sng"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c>
                  <a:txBody>
                    <a:bodyPr/>
                    <a:lstStyle/>
                    <a:p>
                      <a:r>
                        <a:rPr lang="en-US" b="0" cap="none" spc="0" dirty="0" smtClean="0">
                          <a:ln>
                            <a:noFill/>
                          </a:ln>
                          <a:solidFill>
                            <a:schemeClr val="tx1"/>
                          </a:solidFill>
                          <a:effectLst/>
                          <a:latin typeface="+mn-lt"/>
                        </a:rPr>
                        <a:t>This makes George regret the pranks he plays  on Lennie. He protects him from others. Lennie’s moral sense makes him miserable when he’s done</a:t>
                      </a:r>
                      <a:r>
                        <a:rPr lang="en-US" b="0" cap="none" spc="0" baseline="0" dirty="0" smtClean="0">
                          <a:ln>
                            <a:noFill/>
                          </a:ln>
                          <a:solidFill>
                            <a:schemeClr val="tx1"/>
                          </a:solidFill>
                          <a:effectLst/>
                          <a:latin typeface="+mn-lt"/>
                        </a:rPr>
                        <a:t> “a bad thing.”</a:t>
                      </a:r>
                      <a:endParaRPr lang="en-US" b="0" cap="none" spc="0" dirty="0">
                        <a:ln>
                          <a:noFill/>
                        </a:ln>
                        <a:solidFill>
                          <a:schemeClr val="tx1"/>
                        </a:solidFill>
                        <a:effectLst/>
                        <a:latin typeface="+mn-lt"/>
                      </a:endParaRPr>
                    </a:p>
                  </a:txBody>
                  <a:tcPr>
                    <a:lnL w="38100" cap="flat" cmpd="sng" algn="ctr">
                      <a:solidFill>
                        <a:schemeClr val="accent3"/>
                      </a:solidFill>
                      <a:prstDash val="solid"/>
                      <a:round/>
                      <a:headEnd type="none" w="med" len="med"/>
                      <a:tailEnd type="none" w="med" len="med"/>
                    </a:lnL>
                    <a:lnR w="38100" cap="flat" cmpd="sng" algn="ctr">
                      <a:solidFill>
                        <a:schemeClr val="accent3"/>
                      </a:solidFill>
                      <a:prstDash val="solid"/>
                      <a:round/>
                      <a:headEnd type="none" w="med" len="med"/>
                      <a:tailEnd type="none" w="med" len="med"/>
                    </a:lnR>
                    <a:lnT w="381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latin typeface="Bernard MT Condensed" pitchFamily="18" charset="0"/>
              </a:rPr>
              <a:t>Style:</a:t>
            </a:r>
            <a:endParaRPr lang="en-US" sz="7200" dirty="0">
              <a:latin typeface="Bernard MT Condensed" pitchFamily="18" charset="0"/>
            </a:endParaRPr>
          </a:p>
        </p:txBody>
      </p:sp>
      <p:sp>
        <p:nvSpPr>
          <p:cNvPr id="3" name="Content Placeholder 2"/>
          <p:cNvSpPr>
            <a:spLocks noGrp="1"/>
          </p:cNvSpPr>
          <p:nvPr>
            <p:ph idx="1"/>
          </p:nvPr>
        </p:nvSpPr>
        <p:spPr/>
        <p:txBody>
          <a:bodyPr>
            <a:noAutofit/>
          </a:bodyPr>
          <a:lstStyle/>
          <a:p>
            <a:r>
              <a:rPr lang="en-US" sz="3600" dirty="0" smtClean="0"/>
              <a:t>The novel is written in 3</a:t>
            </a:r>
            <a:r>
              <a:rPr lang="en-US" sz="3600" baseline="30000" dirty="0" smtClean="0"/>
              <a:t>rd</a:t>
            </a:r>
            <a:r>
              <a:rPr lang="en-US" sz="3600" dirty="0" smtClean="0"/>
              <a:t> person, omniscient (all seeing) point of view.</a:t>
            </a:r>
          </a:p>
          <a:p>
            <a:endParaRPr lang="en-US" sz="3600" dirty="0" smtClean="0"/>
          </a:p>
          <a:p>
            <a:r>
              <a:rPr lang="en-US" sz="3600" dirty="0" smtClean="0"/>
              <a:t>Chapter 1 is written very poetically at the beginning. The language used is in a lyrical style. It contrasts very much with the down-to-earth, rough language found in the rest of the novel.</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latin typeface="Bernard MT Condensed" pitchFamily="18" charset="0"/>
              </a:rPr>
              <a:t>Foreshadowing:</a:t>
            </a:r>
            <a:endParaRPr lang="en-US" sz="7200" dirty="0">
              <a:latin typeface="Bernard MT Condensed" pitchFamily="18" charset="0"/>
            </a:endParaRPr>
          </a:p>
        </p:txBody>
      </p:sp>
      <p:sp>
        <p:nvSpPr>
          <p:cNvPr id="3" name="Content Placeholder 2"/>
          <p:cNvSpPr>
            <a:spLocks noGrp="1"/>
          </p:cNvSpPr>
          <p:nvPr>
            <p:ph idx="1"/>
          </p:nvPr>
        </p:nvSpPr>
        <p:spPr>
          <a:xfrm>
            <a:off x="457200" y="1600200"/>
            <a:ext cx="8229600" cy="4525963"/>
          </a:xfrm>
        </p:spPr>
        <p:txBody>
          <a:bodyPr>
            <a:normAutofit/>
          </a:bodyPr>
          <a:lstStyle/>
          <a:p>
            <a:pPr algn="ctr"/>
            <a:r>
              <a:rPr lang="en-US" dirty="0" smtClean="0"/>
              <a:t>The author tells us of the past incident in Weeds. He does this to prepare the reader for the larger tragedy to come. Keep it in mind in order to understand the mood of the novel.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657</Words>
  <Application>Microsoft Macintosh PowerPoint</Application>
  <PresentationFormat>On-screen Show (4:3)</PresentationFormat>
  <Paragraphs>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Of Mice and Men Chapter 1</vt:lpstr>
      <vt:lpstr>Literary Elements:</vt:lpstr>
      <vt:lpstr>Vocabulary:</vt:lpstr>
      <vt:lpstr>Setting: </vt:lpstr>
      <vt:lpstr>Characters:</vt:lpstr>
      <vt:lpstr>Exposition:</vt:lpstr>
      <vt:lpstr>Themes:</vt:lpstr>
      <vt:lpstr>Style:</vt:lpstr>
      <vt:lpstr>Foreshadowing:</vt:lpstr>
      <vt:lpstr>Characterization: Lennie</vt:lpstr>
      <vt:lpstr>Characterization: George</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 Chapter 1</dc:title>
  <dc:creator>12feliciafontaine</dc:creator>
  <cp:lastModifiedBy>Amy Way</cp:lastModifiedBy>
  <cp:revision>9</cp:revision>
  <dcterms:created xsi:type="dcterms:W3CDTF">2010-04-20T18:31:30Z</dcterms:created>
  <dcterms:modified xsi:type="dcterms:W3CDTF">2014-09-29T18:35:05Z</dcterms:modified>
</cp:coreProperties>
</file>