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1"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60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A53EB0DF-B462-0440-9201-639DC79EC9FC}" type="datetimeFigureOut">
              <a:rPr lang="en-US" smtClean="0"/>
              <a:t>10/28/2016</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A53EB0DF-B462-0440-9201-639DC79EC9FC}"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510A6-E46B-3B4B-A4A6-F448DE44A1E0}"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53EB0DF-B462-0440-9201-639DC79EC9FC}"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510A6-E46B-3B4B-A4A6-F448DE44A1E0}"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53EB0DF-B462-0440-9201-639DC79EC9FC}" type="datetimeFigureOut">
              <a:rPr lang="en-US" smtClean="0"/>
              <a:t>10/28/2016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2510A6-E46B-3B4B-A4A6-F448DE44A1E0}"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3EB0DF-B462-0440-9201-639DC79EC9FC}" type="datetimeFigureOut">
              <a:rPr lang="en-US" smtClean="0"/>
              <a:t>10/28/2016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2510A6-E46B-3B4B-A4A6-F448DE44A1E0}"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3EB0DF-B462-0440-9201-639DC79EC9FC}"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510A6-E46B-3B4B-A4A6-F448DE44A1E0}"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3EB0DF-B462-0440-9201-639DC79EC9FC}"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510A6-E46B-3B4B-A4A6-F448DE44A1E0}"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3EB0DF-B462-0440-9201-639DC79EC9FC}"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510A6-E46B-3B4B-A4A6-F448DE44A1E0}"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3EB0DF-B462-0440-9201-639DC79EC9FC}"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510A6-E46B-3B4B-A4A6-F448DE44A1E0}"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3EB0DF-B462-0440-9201-639DC79EC9FC}"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510A6-E46B-3B4B-A4A6-F448DE44A1E0}"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53EB0DF-B462-0440-9201-639DC79EC9FC}"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510A6-E46B-3B4B-A4A6-F448DE44A1E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53EB0DF-B462-0440-9201-639DC79EC9FC}"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510A6-E46B-3B4B-A4A6-F448DE44A1E0}"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53EB0DF-B462-0440-9201-639DC79EC9FC}"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510A6-E46B-3B4B-A4A6-F448DE44A1E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A53EB0DF-B462-0440-9201-639DC79EC9FC}" type="datetimeFigureOut">
              <a:rPr lang="en-US" smtClean="0"/>
              <a:t>10/28/2016</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E92510A6-E46B-3B4B-A4A6-F448DE44A1E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A53EB0DF-B462-0440-9201-639DC79EC9FC}"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510A6-E46B-3B4B-A4A6-F448DE44A1E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3EB0DF-B462-0440-9201-639DC79EC9FC}"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510A6-E46B-3B4B-A4A6-F448DE44A1E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3EB0DF-B462-0440-9201-639DC79EC9FC}"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510A6-E46B-3B4B-A4A6-F448DE44A1E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53EB0DF-B462-0440-9201-639DC79EC9FC}"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510A6-E46B-3B4B-A4A6-F448DE44A1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53EB0DF-B462-0440-9201-639DC79EC9FC}" type="datetimeFigureOut">
              <a:rPr lang="en-US" smtClean="0"/>
              <a:t>10/28/2016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2510A6-E46B-3B4B-A4A6-F448DE44A1E0}"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53EB0DF-B462-0440-9201-639DC79EC9FC}"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510A6-E46B-3B4B-A4A6-F448DE44A1E0}"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A53EB0DF-B462-0440-9201-639DC79EC9FC}" type="datetimeFigureOut">
              <a:rPr lang="en-US" smtClean="0"/>
              <a:t>10/28/2016</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E92510A6-E46B-3B4B-A4A6-F448DE44A1E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Witches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67517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“witches”?</a:t>
            </a:r>
            <a:endParaRPr lang="en-US" dirty="0"/>
          </a:p>
        </p:txBody>
      </p:sp>
      <p:sp>
        <p:nvSpPr>
          <p:cNvPr id="3" name="Content Placeholder 2"/>
          <p:cNvSpPr>
            <a:spLocks noGrp="1"/>
          </p:cNvSpPr>
          <p:nvPr>
            <p:ph idx="1"/>
          </p:nvPr>
        </p:nvSpPr>
        <p:spPr/>
        <p:txBody>
          <a:bodyPr/>
          <a:lstStyle/>
          <a:p>
            <a:r>
              <a:rPr lang="en-US" dirty="0" smtClean="0"/>
              <a:t>A witch is a person who practices witchcraft.</a:t>
            </a:r>
          </a:p>
          <a:p>
            <a:r>
              <a:rPr lang="en-US" dirty="0" smtClean="0"/>
              <a:t>A Warlock is not a male witch. It means “traitor” or “devil.”</a:t>
            </a:r>
          </a:p>
          <a:p>
            <a:r>
              <a:rPr lang="en-US" dirty="0" smtClean="0"/>
              <a:t>Stereotypical witches are commonly portrayed as wicked old women who have wrinkly skin, pimples, and pointy hats. They wear clothes that are black or purple. They also have warts on their noses, and sometimes have long claw-like fingernails.</a:t>
            </a:r>
            <a:endParaRPr lang="en-US" dirty="0"/>
          </a:p>
        </p:txBody>
      </p:sp>
      <p:pic>
        <p:nvPicPr>
          <p:cNvPr id="4" name="Picture 3"/>
          <p:cNvPicPr>
            <a:picLocks noChangeAspect="1"/>
          </p:cNvPicPr>
          <p:nvPr/>
        </p:nvPicPr>
        <p:blipFill>
          <a:blip r:embed="rId2"/>
          <a:stretch>
            <a:fillRect/>
          </a:stretch>
        </p:blipFill>
        <p:spPr>
          <a:xfrm>
            <a:off x="428836" y="5209974"/>
            <a:ext cx="1610497" cy="1437944"/>
          </a:xfrm>
          <a:prstGeom prst="rect">
            <a:avLst/>
          </a:prstGeom>
        </p:spPr>
      </p:pic>
      <p:pic>
        <p:nvPicPr>
          <p:cNvPr id="5" name="Picture 4"/>
          <p:cNvPicPr>
            <a:picLocks noChangeAspect="1"/>
          </p:cNvPicPr>
          <p:nvPr/>
        </p:nvPicPr>
        <p:blipFill>
          <a:blip r:embed="rId3"/>
          <a:stretch>
            <a:fillRect/>
          </a:stretch>
        </p:blipFill>
        <p:spPr>
          <a:xfrm>
            <a:off x="6584402" y="4590436"/>
            <a:ext cx="2407099" cy="2122128"/>
          </a:xfrm>
          <a:prstGeom prst="rect">
            <a:avLst/>
          </a:prstGeom>
        </p:spPr>
      </p:pic>
    </p:spTree>
    <p:extLst>
      <p:ext uri="{BB962C8B-B14F-4D97-AF65-F5344CB8AC3E}">
        <p14:creationId xmlns:p14="http://schemas.microsoft.com/office/powerpoint/2010/main" val="2814871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Witches Around the World</a:t>
            </a:r>
            <a:endParaRPr lang="en-US" dirty="0"/>
          </a:p>
        </p:txBody>
      </p:sp>
      <p:sp>
        <p:nvSpPr>
          <p:cNvPr id="3" name="Content Placeholder 2"/>
          <p:cNvSpPr>
            <a:spLocks noGrp="1"/>
          </p:cNvSpPr>
          <p:nvPr>
            <p:ph idx="1"/>
          </p:nvPr>
        </p:nvSpPr>
        <p:spPr/>
        <p:txBody>
          <a:bodyPr/>
          <a:lstStyle/>
          <a:p>
            <a:r>
              <a:rPr lang="en-US" dirty="0" smtClean="0"/>
              <a:t>The belief in witchcraft can be found in many cultures all over the world. </a:t>
            </a:r>
            <a:endParaRPr lang="en-US" dirty="0"/>
          </a:p>
          <a:p>
            <a:r>
              <a:rPr lang="en-US" dirty="0" smtClean="0"/>
              <a:t>People have claimed to see witches all around the world.</a:t>
            </a:r>
          </a:p>
          <a:p>
            <a:r>
              <a:rPr lang="en-US" dirty="0" smtClean="0"/>
              <a:t>As a consequence, people often made witches feel unwanted.</a:t>
            </a:r>
            <a:endParaRPr lang="en-US" dirty="0"/>
          </a:p>
        </p:txBody>
      </p:sp>
    </p:spTree>
    <p:extLst>
      <p:ext uri="{BB962C8B-B14F-4D97-AF65-F5344CB8AC3E}">
        <p14:creationId xmlns:p14="http://schemas.microsoft.com/office/powerpoint/2010/main" val="3085473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Witches in Religion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the Bible, the punishment for witchcraft is death. </a:t>
            </a:r>
          </a:p>
          <a:p>
            <a:r>
              <a:rPr lang="en-US" dirty="0" smtClean="0"/>
              <a:t>In Europe in the early times, witch hunts and witch trials took place. Many Christians were scared of witches and witchcraft during that time. </a:t>
            </a:r>
          </a:p>
          <a:p>
            <a:r>
              <a:rPr lang="en-US" dirty="0" smtClean="0"/>
              <a:t>As a result, about 60 people were tried for witchcraft and executed. </a:t>
            </a:r>
          </a:p>
          <a:p>
            <a:pPr lvl="1"/>
            <a:r>
              <a:rPr lang="en-US" dirty="0" smtClean="0"/>
              <a:t>Most were hanged.</a:t>
            </a:r>
          </a:p>
          <a:p>
            <a:pPr lvl="1"/>
            <a:r>
              <a:rPr lang="en-US" dirty="0" smtClean="0"/>
              <a:t>Some were burned at the stake. </a:t>
            </a:r>
          </a:p>
          <a:p>
            <a:r>
              <a:rPr lang="en-US" dirty="0" smtClean="0"/>
              <a:t>Women were burned at the stake for simply sweeping their porches on Sundays or putting herbs in a soup.</a:t>
            </a:r>
          </a:p>
          <a:p>
            <a:r>
              <a:rPr lang="en-US" dirty="0" smtClean="0"/>
              <a:t>Among those punished were people who did not live peacefully with their rulers, like Joan of Arc.</a:t>
            </a:r>
            <a:endParaRPr lang="en-US" dirty="0"/>
          </a:p>
        </p:txBody>
      </p:sp>
    </p:spTree>
    <p:extLst>
      <p:ext uri="{BB962C8B-B14F-4D97-AF65-F5344CB8AC3E}">
        <p14:creationId xmlns:p14="http://schemas.microsoft.com/office/powerpoint/2010/main" val="3973309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Ideas about Witches</a:t>
            </a:r>
            <a:endParaRPr lang="en-US" dirty="0"/>
          </a:p>
        </p:txBody>
      </p:sp>
      <p:sp>
        <p:nvSpPr>
          <p:cNvPr id="3" name="Content Placeholder 2"/>
          <p:cNvSpPr>
            <a:spLocks noGrp="1"/>
          </p:cNvSpPr>
          <p:nvPr>
            <p:ph idx="1"/>
          </p:nvPr>
        </p:nvSpPr>
        <p:spPr/>
        <p:txBody>
          <a:bodyPr>
            <a:normAutofit fontScale="92500"/>
          </a:bodyPr>
          <a:lstStyle/>
          <a:p>
            <a:r>
              <a:rPr lang="en-US" dirty="0" smtClean="0"/>
              <a:t>During the early Modern Age, the (mostly Catholic) Church developed a whole set of teachings and beliefs about withes. These beliefs were centered around the following:</a:t>
            </a:r>
          </a:p>
          <a:p>
            <a:pPr marL="457200" indent="-457200">
              <a:buFont typeface="+mj-lt"/>
              <a:buAutoNum type="arabicPeriod"/>
            </a:pPr>
            <a:r>
              <a:rPr lang="en-US" dirty="0"/>
              <a:t>Witches were able to fly around on brooms, sticks, animals, and/or </a:t>
            </a:r>
            <a:r>
              <a:rPr lang="en-US" dirty="0" smtClean="0"/>
              <a:t>demons.</a:t>
            </a:r>
          </a:p>
          <a:p>
            <a:pPr marL="457200" indent="-457200">
              <a:buFont typeface="+mj-lt"/>
              <a:buAutoNum type="arabicPeriod"/>
            </a:pPr>
            <a:r>
              <a:rPr lang="en-US" dirty="0" smtClean="0"/>
              <a:t>Witches meet with other witches, and with the devil. </a:t>
            </a:r>
          </a:p>
          <a:p>
            <a:pPr marL="457200" indent="-457200">
              <a:buFont typeface="+mj-lt"/>
              <a:buAutoNum type="arabicPeriod"/>
            </a:pPr>
            <a:r>
              <a:rPr lang="en-US" dirty="0" smtClean="0"/>
              <a:t>Witches have a pact with the devil.</a:t>
            </a:r>
          </a:p>
          <a:p>
            <a:pPr marL="457200" indent="-457200">
              <a:buFont typeface="+mj-lt"/>
              <a:buAutoNum type="arabicPeriod"/>
            </a:pPr>
            <a:r>
              <a:rPr lang="en-US" dirty="0" smtClean="0"/>
              <a:t>Witches can use magic spells to do bad things to others.</a:t>
            </a:r>
          </a:p>
        </p:txBody>
      </p:sp>
    </p:spTree>
    <p:extLst>
      <p:ext uri="{BB962C8B-B14F-4D97-AF65-F5344CB8AC3E}">
        <p14:creationId xmlns:p14="http://schemas.microsoft.com/office/powerpoint/2010/main" val="2867143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people were identified as witches</a:t>
            </a:r>
            <a:endParaRPr lang="en-US" dirty="0"/>
          </a:p>
        </p:txBody>
      </p:sp>
      <p:sp>
        <p:nvSpPr>
          <p:cNvPr id="3" name="Content Placeholder 2"/>
          <p:cNvSpPr>
            <a:spLocks noGrp="1"/>
          </p:cNvSpPr>
          <p:nvPr>
            <p:ph sz="half" idx="1"/>
          </p:nvPr>
        </p:nvSpPr>
        <p:spPr>
          <a:xfrm>
            <a:off x="914400" y="1735139"/>
            <a:ext cx="3566160" cy="4838084"/>
          </a:xfrm>
        </p:spPr>
        <p:txBody>
          <a:bodyPr>
            <a:normAutofit fontScale="77500" lnSpcReduction="20000"/>
          </a:bodyPr>
          <a:lstStyle/>
          <a:p>
            <a:r>
              <a:rPr lang="en-US" dirty="0" smtClean="0"/>
              <a:t>The “mark of the devil” (a mole or birthmark).</a:t>
            </a:r>
          </a:p>
          <a:p>
            <a:r>
              <a:rPr lang="en-US" dirty="0" smtClean="0"/>
              <a:t>A pact with the devil.</a:t>
            </a:r>
          </a:p>
          <a:p>
            <a:r>
              <a:rPr lang="en-US" dirty="0" smtClean="0"/>
              <a:t>Being denounced by another witch.</a:t>
            </a:r>
          </a:p>
          <a:p>
            <a:r>
              <a:rPr lang="en-US" dirty="0" smtClean="0"/>
              <a:t>A relationship with a known witch.</a:t>
            </a:r>
          </a:p>
          <a:p>
            <a:r>
              <a:rPr lang="en-US" dirty="0" smtClean="0"/>
              <a:t>To harm someone with sorcery.</a:t>
            </a:r>
          </a:p>
          <a:p>
            <a:r>
              <a:rPr lang="en-US" dirty="0" smtClean="0"/>
              <a:t>To have one or more witches in the family.</a:t>
            </a:r>
          </a:p>
          <a:p>
            <a:r>
              <a:rPr lang="en-US" dirty="0" smtClean="0"/>
              <a:t>To be afraid during interrogations (most included torture).</a:t>
            </a:r>
            <a:endParaRPr lang="en-US" dirty="0"/>
          </a:p>
        </p:txBody>
      </p:sp>
      <p:sp>
        <p:nvSpPr>
          <p:cNvPr id="4" name="Content Placeholder 3"/>
          <p:cNvSpPr>
            <a:spLocks noGrp="1"/>
          </p:cNvSpPr>
          <p:nvPr>
            <p:ph sz="half" idx="2"/>
          </p:nvPr>
        </p:nvSpPr>
        <p:spPr/>
        <p:txBody>
          <a:bodyPr>
            <a:normAutofit fontScale="77500" lnSpcReduction="20000"/>
          </a:bodyPr>
          <a:lstStyle/>
          <a:p>
            <a:r>
              <a:rPr lang="en-US" dirty="0" smtClean="0"/>
              <a:t>To not cry when tortured.</a:t>
            </a:r>
          </a:p>
          <a:p>
            <a:r>
              <a:rPr lang="en-US" dirty="0" smtClean="0"/>
              <a:t>To have red hair.</a:t>
            </a:r>
          </a:p>
          <a:p>
            <a:r>
              <a:rPr lang="en-US" dirty="0" smtClean="0"/>
              <a:t>The “swim” test: the suspected witch would have a rope tied around the waist and rocks attached to their feet. The suspected witch was then thrown into the water. If they drowned (which is more than likely) they were wrongly accused. If they floated, they were a witch and a trial would be held.</a:t>
            </a:r>
            <a:endParaRPr lang="en-US" dirty="0"/>
          </a:p>
        </p:txBody>
      </p:sp>
    </p:spTree>
    <p:extLst>
      <p:ext uri="{BB962C8B-B14F-4D97-AF65-F5344CB8AC3E}">
        <p14:creationId xmlns:p14="http://schemas.microsoft.com/office/powerpoint/2010/main" val="850978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Mark of the Devil</a:t>
            </a:r>
            <a:endParaRPr lang="en-US" dirty="0"/>
          </a:p>
        </p:txBody>
      </p:sp>
      <p:sp>
        <p:nvSpPr>
          <p:cNvPr id="3" name="Content Placeholder 2"/>
          <p:cNvSpPr>
            <a:spLocks noGrp="1"/>
          </p:cNvSpPr>
          <p:nvPr>
            <p:ph idx="1"/>
          </p:nvPr>
        </p:nvSpPr>
        <p:spPr/>
        <p:txBody>
          <a:bodyPr>
            <a:normAutofit lnSpcReduction="10000"/>
          </a:bodyPr>
          <a:lstStyle/>
          <a:p>
            <a:r>
              <a:rPr lang="en-US" dirty="0" smtClean="0"/>
              <a:t>People believed that witches had a pact with the devil. The diabolical mark (or the mark of the devil) was a token left on the skin of the witch.</a:t>
            </a:r>
          </a:p>
          <a:p>
            <a:r>
              <a:rPr lang="en-US" dirty="0" smtClean="0"/>
              <a:t>Most of the time, this was believed to be a mole or a birthmark. It was said that since this was a sure sign of the devil, touching or picking it would not hurt the person. People also thought this mark could not bleed.</a:t>
            </a:r>
          </a:p>
          <a:p>
            <a:r>
              <a:rPr lang="en-US" dirty="0" smtClean="0"/>
              <a:t>This soon developed into a safe test for witchcraft. Most often, special techniques were used during the test, so that the pricked spot would not bleed or </a:t>
            </a:r>
            <a:r>
              <a:rPr lang="en-US" smtClean="0"/>
              <a:t>hurt.</a:t>
            </a:r>
            <a:endParaRPr lang="en-US" dirty="0" smtClean="0"/>
          </a:p>
        </p:txBody>
      </p:sp>
    </p:spTree>
    <p:extLst>
      <p:ext uri="{BB962C8B-B14F-4D97-AF65-F5344CB8AC3E}">
        <p14:creationId xmlns:p14="http://schemas.microsoft.com/office/powerpoint/2010/main" val="3271715985"/>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14</TotalTime>
  <Words>562</Words>
  <Application>Microsoft Office PowerPoint</Application>
  <PresentationFormat>On-screen Show (4:3)</PresentationFormat>
  <Paragraphs>38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Goudy Old Style</vt:lpstr>
      <vt:lpstr>Impact</vt:lpstr>
      <vt:lpstr>Rockwell</vt:lpstr>
      <vt:lpstr>Inkwell</vt:lpstr>
      <vt:lpstr>Witches</vt:lpstr>
      <vt:lpstr>What are “witches”?</vt:lpstr>
      <vt:lpstr>Witches Around the World</vt:lpstr>
      <vt:lpstr>Witches in Religion</vt:lpstr>
      <vt:lpstr>Common Ideas about Witches</vt:lpstr>
      <vt:lpstr>How people were identified as witches</vt:lpstr>
      <vt:lpstr>The Mark of the Devil</vt:lpstr>
    </vt:vector>
  </TitlesOfParts>
  <Company>South Lake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Witches</dc:title>
  <dc:creator>Amy Way</dc:creator>
  <cp:lastModifiedBy>Windows User</cp:lastModifiedBy>
  <cp:revision>5</cp:revision>
  <dcterms:created xsi:type="dcterms:W3CDTF">2014-09-21T22:30:12Z</dcterms:created>
  <dcterms:modified xsi:type="dcterms:W3CDTF">2016-10-28T14:25:43Z</dcterms:modified>
</cp:coreProperties>
</file>